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74" r:id="rId4"/>
    <p:sldId id="288" r:id="rId5"/>
    <p:sldId id="301" r:id="rId6"/>
    <p:sldId id="281" r:id="rId7"/>
    <p:sldId id="291" r:id="rId8"/>
    <p:sldId id="279" r:id="rId9"/>
    <p:sldId id="283" r:id="rId10"/>
    <p:sldId id="285" r:id="rId11"/>
    <p:sldId id="263" r:id="rId12"/>
    <p:sldId id="305" r:id="rId13"/>
    <p:sldId id="306" r:id="rId14"/>
    <p:sldId id="307" r:id="rId15"/>
    <p:sldId id="276" r:id="rId16"/>
    <p:sldId id="277" r:id="rId17"/>
    <p:sldId id="278" r:id="rId18"/>
    <p:sldId id="308" r:id="rId19"/>
    <p:sldId id="309" r:id="rId20"/>
    <p:sldId id="310" r:id="rId21"/>
    <p:sldId id="271" r:id="rId22"/>
    <p:sldId id="287" r:id="rId23"/>
    <p:sldId id="297" r:id="rId24"/>
    <p:sldId id="311" r:id="rId25"/>
    <p:sldId id="293" r:id="rId26"/>
    <p:sldId id="299" r:id="rId27"/>
    <p:sldId id="300" r:id="rId28"/>
    <p:sldId id="292" r:id="rId29"/>
    <p:sldId id="267" r:id="rId30"/>
    <p:sldId id="280" r:id="rId31"/>
    <p:sldId id="284" r:id="rId32"/>
    <p:sldId id="275" r:id="rId33"/>
    <p:sldId id="259" r:id="rId34"/>
    <p:sldId id="269" r:id="rId35"/>
    <p:sldId id="270" r:id="rId36"/>
    <p:sldId id="272" r:id="rId37"/>
    <p:sldId id="27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a:srgbClr val="749ED1"/>
    <a:srgbClr val="F9FCFE"/>
    <a:srgbClr val="FFFFFF"/>
    <a:srgbClr val="F2F0F0"/>
    <a:srgbClr val="FFD579"/>
    <a:srgbClr val="FF7E79"/>
    <a:srgbClr val="FF85FF"/>
    <a:srgbClr val="F2DDDA"/>
    <a:srgbClr val="EAF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41"/>
    <p:restoredTop sz="94674"/>
  </p:normalViewPr>
  <p:slideViewPr>
    <p:cSldViewPr snapToGrid="0" snapToObjects="1">
      <p:cViewPr varScale="1">
        <p:scale>
          <a:sx n="109" d="100"/>
          <a:sy n="109" d="100"/>
        </p:scale>
        <p:origin x="21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12/16/19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CDED96-482B-C04E-AADC-11F1E0D89AC7}"/>
              </a:ext>
            </a:extLst>
          </p:cNvPr>
          <p:cNvSpPr/>
          <p:nvPr userDrawn="1"/>
        </p:nvSpPr>
        <p:spPr>
          <a:xfrm>
            <a:off x="368643" y="383059"/>
            <a:ext cx="11454713" cy="6091881"/>
          </a:xfrm>
          <a:prstGeom prst="rect">
            <a:avLst/>
          </a:prstGeom>
          <a:solidFill>
            <a:srgbClr val="F2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a:pPr/>
              <a:t>12/16/19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imaterialist-fashion-2019-FGVC6/overview"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c/imaterialist-fashion-2019-FGVC6/overview" TargetMode="Externa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hyperlink" Target="http://openaccess.thecvf.com/content_ICCV_2019/papers/Bolya_YOLACT_Real-Time_Instance_Segmentation_ICCV_2019_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tif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hyperlink" Target="https://arxiv.org/pdf/1703.06870.pdf" TargetMode="External"/><Relationship Id="rId3" Type="http://schemas.openxmlformats.org/officeDocument/2006/relationships/hyperlink" Target="https://blog.athelas.com/a-brief-history-of-cnns-in-image-segmentation-from-r-cnn-to-mask-r-cnn-34ea83205de4" TargetMode="External"/><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arxiv.org/pdf/1504.08083.pdf" TargetMode="External"/><Relationship Id="rId10" Type="http://schemas.openxmlformats.org/officeDocument/2006/relationships/image" Target="../media/image52.png"/><Relationship Id="rId4" Type="http://schemas.openxmlformats.org/officeDocument/2006/relationships/hyperlink" Target="https://arxiv.org/pdf/1311.2524.pdf" TargetMode="External"/><Relationship Id="rId9" Type="http://schemas.openxmlformats.org/officeDocument/2006/relationships/hyperlink" Target="https://arxiv.org/pdf/1506.01497.pd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605.06211v1.pdf"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703.06870.pdf" TargetMode="External"/><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hyperlink" Target="https://medium.com/@jonathan_hui/image-segmentation-with-mask-r-cnn-ebe6d793272" TargetMode="Externa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pdf/1612.01105.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arxiv.org/pdf/1506.06204.pdf" TargetMode="External"/><Relationship Id="rId3" Type="http://schemas.openxmlformats.org/officeDocument/2006/relationships/hyperlink" Target="https://arxiv.org/pdf/1504.08083.pdf" TargetMode="External"/><Relationship Id="rId7" Type="http://schemas.openxmlformats.org/officeDocument/2006/relationships/hyperlink" Target="https://arxiv.org/pdf/1904.02689.pdf" TargetMode="External"/><Relationship Id="rId2" Type="http://schemas.openxmlformats.org/officeDocument/2006/relationships/hyperlink" Target="https://blog.athelas.com/a-brief-history-of-cnns-in-image-segmentation-from-r-cnn-to-mask-r-cnn-34ea83205de4" TargetMode="External"/><Relationship Id="rId1" Type="http://schemas.openxmlformats.org/officeDocument/2006/relationships/slideLayout" Target="../slideLayouts/slideLayout7.xml"/><Relationship Id="rId6" Type="http://schemas.openxmlformats.org/officeDocument/2006/relationships/hyperlink" Target="https://arxiv.org/pdf/1703.06870.pdf" TargetMode="External"/><Relationship Id="rId5" Type="http://schemas.openxmlformats.org/officeDocument/2006/relationships/hyperlink" Target="https://arxiv.org/pdf/1506.01497.pdf" TargetMode="External"/><Relationship Id="rId4" Type="http://schemas.openxmlformats.org/officeDocument/2006/relationships/hyperlink" Target="https://arxiv.org/pdf/1311.2524.pdf" TargetMode="External"/><Relationship Id="rId9" Type="http://schemas.openxmlformats.org/officeDocument/2006/relationships/hyperlink" Target="https://arxiv.org/pdf/1603.08695.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6A56-B334-1A44-9938-34583D0B12DA}"/>
              </a:ext>
            </a:extLst>
          </p:cNvPr>
          <p:cNvSpPr>
            <a:spLocks noGrp="1"/>
          </p:cNvSpPr>
          <p:nvPr>
            <p:ph type="ctrTitle"/>
          </p:nvPr>
        </p:nvSpPr>
        <p:spPr/>
        <p:txBody>
          <a:bodyPr/>
          <a:lstStyle/>
          <a:p>
            <a:r>
              <a:rPr lang="en-US" dirty="0"/>
              <a:t>Fashion segmentation</a:t>
            </a:r>
          </a:p>
        </p:txBody>
      </p:sp>
      <p:sp>
        <p:nvSpPr>
          <p:cNvPr id="3" name="Subtitle 2">
            <a:extLst>
              <a:ext uri="{FF2B5EF4-FFF2-40B4-BE49-F238E27FC236}">
                <a16:creationId xmlns:a16="http://schemas.microsoft.com/office/drawing/2014/main" id="{23AF4476-1FBD-1B47-9EC5-A5F39F6D4376}"/>
              </a:ext>
            </a:extLst>
          </p:cNvPr>
          <p:cNvSpPr>
            <a:spLocks noGrp="1"/>
          </p:cNvSpPr>
          <p:nvPr>
            <p:ph type="subTitle" idx="1"/>
          </p:nvPr>
        </p:nvSpPr>
        <p:spPr/>
        <p:txBody>
          <a:bodyPr/>
          <a:lstStyle/>
          <a:p>
            <a:r>
              <a:rPr lang="en-US" dirty="0"/>
              <a:t>Segmentation of fashion-related items</a:t>
            </a:r>
          </a:p>
        </p:txBody>
      </p:sp>
    </p:spTree>
    <p:extLst>
      <p:ext uri="{BB962C8B-B14F-4D97-AF65-F5344CB8AC3E}">
        <p14:creationId xmlns:p14="http://schemas.microsoft.com/office/powerpoint/2010/main" val="619834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005F3-F83E-5545-9B5D-3C265F6CF22B}"/>
              </a:ext>
            </a:extLst>
          </p:cNvPr>
          <p:cNvPicPr>
            <a:picLocks noChangeAspect="1"/>
          </p:cNvPicPr>
          <p:nvPr/>
        </p:nvPicPr>
        <p:blipFill>
          <a:blip r:embed="rId2"/>
          <a:stretch>
            <a:fillRect/>
          </a:stretch>
        </p:blipFill>
        <p:spPr>
          <a:xfrm>
            <a:off x="8369253" y="2621246"/>
            <a:ext cx="3318354" cy="3735714"/>
          </a:xfrm>
          <a:prstGeom prst="rect">
            <a:avLst/>
          </a:prstGeom>
        </p:spPr>
      </p:pic>
      <p:grpSp>
        <p:nvGrpSpPr>
          <p:cNvPr id="19" name="Group 18">
            <a:extLst>
              <a:ext uri="{FF2B5EF4-FFF2-40B4-BE49-F238E27FC236}">
                <a16:creationId xmlns:a16="http://schemas.microsoft.com/office/drawing/2014/main" id="{8EBCAD88-455F-DE43-B9ED-1FFBC7B9427B}"/>
              </a:ext>
            </a:extLst>
          </p:cNvPr>
          <p:cNvGrpSpPr/>
          <p:nvPr/>
        </p:nvGrpSpPr>
        <p:grpSpPr>
          <a:xfrm>
            <a:off x="568857" y="1161491"/>
            <a:ext cx="8207401" cy="2829791"/>
            <a:chOff x="601887" y="1490060"/>
            <a:chExt cx="10755683" cy="3708400"/>
          </a:xfrm>
        </p:grpSpPr>
        <p:pic>
          <p:nvPicPr>
            <p:cNvPr id="20" name="Picture 19">
              <a:extLst>
                <a:ext uri="{FF2B5EF4-FFF2-40B4-BE49-F238E27FC236}">
                  <a16:creationId xmlns:a16="http://schemas.microsoft.com/office/drawing/2014/main" id="{093601A2-2A0A-594D-AA26-1A46CE98E274}"/>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28" name="TextBox 27">
              <a:extLst>
                <a:ext uri="{FF2B5EF4-FFF2-40B4-BE49-F238E27FC236}">
                  <a16:creationId xmlns:a16="http://schemas.microsoft.com/office/drawing/2014/main" id="{C37CCDAF-2A95-EF4D-B9AB-D86B025ED4A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9" name="TextBox 28">
              <a:extLst>
                <a:ext uri="{FF2B5EF4-FFF2-40B4-BE49-F238E27FC236}">
                  <a16:creationId xmlns:a16="http://schemas.microsoft.com/office/drawing/2014/main" id="{F5D5FD4C-3EF1-B74A-91B5-9EC40FFD3CA5}"/>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0" name="TextBox 29">
              <a:extLst>
                <a:ext uri="{FF2B5EF4-FFF2-40B4-BE49-F238E27FC236}">
                  <a16:creationId xmlns:a16="http://schemas.microsoft.com/office/drawing/2014/main" id="{A3F2D130-D625-964A-813A-DC46272E8C4E}"/>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1" name="TextBox 30">
              <a:extLst>
                <a:ext uri="{FF2B5EF4-FFF2-40B4-BE49-F238E27FC236}">
                  <a16:creationId xmlns:a16="http://schemas.microsoft.com/office/drawing/2014/main" id="{D93E730B-5D49-2248-93F4-F139AF216D80}"/>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2" name="Rectangle 31">
              <a:extLst>
                <a:ext uri="{FF2B5EF4-FFF2-40B4-BE49-F238E27FC236}">
                  <a16:creationId xmlns:a16="http://schemas.microsoft.com/office/drawing/2014/main" id="{C092D301-57DA-174C-92C4-0A4A39DFB786}"/>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90D94F69-6615-5843-8EFD-7149CCBDAE6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B8578CAB-1744-2F49-ABF2-29654BEAA864}"/>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601887" y="4477345"/>
            <a:ext cx="7410486" cy="1631216"/>
          </a:xfrm>
          <a:prstGeom prst="rect">
            <a:avLst/>
          </a:prstGeom>
          <a:noFill/>
        </p:spPr>
        <p:txBody>
          <a:bodyPr wrap="square" rtlCol="0">
            <a:spAutoFit/>
          </a:bodyPr>
          <a:lstStyle/>
          <a:p>
            <a:pPr marL="347663" indent="-347663">
              <a:buFont typeface="Arial" panose="020B0604020202020204" pitchFamily="34" charset="0"/>
              <a:buChar char="•"/>
            </a:pPr>
            <a:r>
              <a:rPr lang="en-US" sz="2000" dirty="0">
                <a:solidFill>
                  <a:schemeClr val="bg1"/>
                </a:solidFill>
              </a:rPr>
              <a:t>Top scoring regions sent to:</a:t>
            </a:r>
          </a:p>
          <a:p>
            <a:pPr marL="914400" lvl="1" indent="-457200">
              <a:buAutoNum type="arabicPeriod"/>
            </a:pPr>
            <a:r>
              <a:rPr lang="en-US" sz="2000" dirty="0">
                <a:solidFill>
                  <a:schemeClr val="bg1"/>
                </a:solidFill>
              </a:rPr>
              <a:t>object detection branch (Faster R-CNN) </a:t>
            </a:r>
          </a:p>
          <a:p>
            <a:pPr marL="914400" lvl="1" indent="-457200">
              <a:buAutoNum type="arabicPeriod"/>
            </a:pPr>
            <a:r>
              <a:rPr lang="en-US" sz="2000" dirty="0">
                <a:solidFill>
                  <a:schemeClr val="bg1"/>
                </a:solidFill>
              </a:rPr>
              <a:t>segmentation branch (Mask R-CNN). </a:t>
            </a:r>
          </a:p>
          <a:p>
            <a:pPr marL="347663" indent="-347663">
              <a:buFont typeface="Arial" panose="020B0604020202020204" pitchFamily="34" charset="0"/>
              <a:buChar char="•"/>
            </a:pPr>
            <a:r>
              <a:rPr lang="en-US" sz="2000" dirty="0">
                <a:solidFill>
                  <a:schemeClr val="bg1"/>
                </a:solidFill>
              </a:rPr>
              <a:t>3 network outputs (class, box, mask)</a:t>
            </a:r>
          </a:p>
          <a:p>
            <a:pPr marL="347663" indent="-347663">
              <a:buFont typeface="Arial" panose="020B0604020202020204" pitchFamily="34" charset="0"/>
              <a:buChar char="•"/>
            </a:pPr>
            <a:r>
              <a:rPr lang="en-US" sz="2000" dirty="0">
                <a:solidFill>
                  <a:schemeClr val="bg1"/>
                </a:solidFill>
              </a:rPr>
              <a:t>Segmentation processed in parallel to classification</a:t>
            </a:r>
          </a:p>
        </p:txBody>
      </p:sp>
      <p:sp>
        <p:nvSpPr>
          <p:cNvPr id="16" name="TextBox 15">
            <a:extLst>
              <a:ext uri="{FF2B5EF4-FFF2-40B4-BE49-F238E27FC236}">
                <a16:creationId xmlns:a16="http://schemas.microsoft.com/office/drawing/2014/main" id="{18ACE3AE-1BA7-9F49-BE0B-747A80145509}"/>
              </a:ext>
            </a:extLst>
          </p:cNvPr>
          <p:cNvSpPr txBox="1"/>
          <p:nvPr/>
        </p:nvSpPr>
        <p:spPr>
          <a:xfrm>
            <a:off x="8907158" y="1342275"/>
            <a:ext cx="2693366" cy="1200329"/>
          </a:xfrm>
          <a:prstGeom prst="rect">
            <a:avLst/>
          </a:prstGeom>
          <a:noFill/>
        </p:spPr>
        <p:txBody>
          <a:bodyPr wrap="none" rtlCol="0">
            <a:spAutoFit/>
          </a:bodyPr>
          <a:lstStyle/>
          <a:p>
            <a:r>
              <a:rPr lang="en-US" dirty="0">
                <a:solidFill>
                  <a:schemeClr val="bg1"/>
                </a:solidFill>
              </a:rPr>
              <a:t>Mask R-CNN Output</a:t>
            </a:r>
          </a:p>
          <a:p>
            <a:pPr marL="285750" indent="-285750">
              <a:buFont typeface="Arial" panose="020B0604020202020204" pitchFamily="34" charset="0"/>
              <a:buChar char="•"/>
            </a:pPr>
            <a:r>
              <a:rPr lang="en-US" dirty="0">
                <a:solidFill>
                  <a:schemeClr val="bg1"/>
                </a:solidFill>
              </a:rPr>
              <a:t>Classification</a:t>
            </a:r>
          </a:p>
          <a:p>
            <a:pPr marL="285750" indent="-285750">
              <a:buFont typeface="Arial" panose="020B0604020202020204" pitchFamily="34" charset="0"/>
              <a:buChar char="•"/>
            </a:pPr>
            <a:r>
              <a:rPr lang="en-US" dirty="0">
                <a:solidFill>
                  <a:schemeClr val="bg1"/>
                </a:solidFill>
              </a:rPr>
              <a:t>Bounding Box</a:t>
            </a:r>
          </a:p>
          <a:p>
            <a:pPr marL="285750" indent="-285750">
              <a:buFont typeface="Arial" panose="020B0604020202020204" pitchFamily="34" charset="0"/>
              <a:buChar char="•"/>
            </a:pPr>
            <a:r>
              <a:rPr lang="en-US" dirty="0">
                <a:solidFill>
                  <a:schemeClr val="bg1"/>
                </a:solidFill>
              </a:rPr>
              <a:t>Segmentation Mask</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7068262" y="3206673"/>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6CF88-25A1-E44A-A8F7-7037DD7082BD}"/>
              </a:ext>
            </a:extLst>
          </p:cNvPr>
          <p:cNvPicPr>
            <a:picLocks noChangeAspect="1"/>
          </p:cNvPicPr>
          <p:nvPr/>
        </p:nvPicPr>
        <p:blipFill>
          <a:blip r:embed="rId2"/>
          <a:stretch>
            <a:fillRect/>
          </a:stretch>
        </p:blipFill>
        <p:spPr>
          <a:xfrm>
            <a:off x="836228" y="2372427"/>
            <a:ext cx="10419336" cy="3323409"/>
          </a:xfrm>
          <a:prstGeom prst="rect">
            <a:avLst/>
          </a:prstGeom>
        </p:spPr>
      </p:pic>
      <p:sp>
        <p:nvSpPr>
          <p:cNvPr id="5" name="TextBox 4">
            <a:extLst>
              <a:ext uri="{FF2B5EF4-FFF2-40B4-BE49-F238E27FC236}">
                <a16:creationId xmlns:a16="http://schemas.microsoft.com/office/drawing/2014/main" id="{0311146D-9FD3-124A-BA1F-3BEE67BA13FA}"/>
              </a:ext>
            </a:extLst>
          </p:cNvPr>
          <p:cNvSpPr txBox="1"/>
          <p:nvPr/>
        </p:nvSpPr>
        <p:spPr>
          <a:xfrm>
            <a:off x="510551" y="6025312"/>
            <a:ext cx="5383205" cy="276999"/>
          </a:xfrm>
          <a:prstGeom prst="rect">
            <a:avLst/>
          </a:prstGeom>
          <a:noFill/>
        </p:spPr>
        <p:txBody>
          <a:bodyPr wrap="none" rtlCol="0">
            <a:spAutoFit/>
          </a:bodyPr>
          <a:lstStyle/>
          <a:p>
            <a:r>
              <a:rPr lang="en-US" sz="1200" dirty="0">
                <a:solidFill>
                  <a:schemeClr val="bg2"/>
                </a:solidFill>
                <a:hlinkClick r:id="rId3"/>
              </a:rPr>
              <a:t>https://</a:t>
            </a:r>
            <a:r>
              <a:rPr lang="en-US" sz="1200" dirty="0" err="1">
                <a:solidFill>
                  <a:schemeClr val="bg2"/>
                </a:solidFill>
                <a:hlinkClick r:id="rId3"/>
              </a:rPr>
              <a:t>www.kaggle.com</a:t>
            </a:r>
            <a:r>
              <a:rPr lang="en-US" sz="1200" dirty="0">
                <a:solidFill>
                  <a:schemeClr val="bg2"/>
                </a:solidFill>
                <a:hlinkClick r:id="rId3"/>
              </a:rPr>
              <a:t>/c/imaterialist-fashion-2019-FGVC6/overview</a:t>
            </a:r>
            <a:endParaRPr lang="en-US" sz="1200" dirty="0">
              <a:solidFill>
                <a:schemeClr val="bg2"/>
              </a:solidFill>
            </a:endParaRPr>
          </a:p>
        </p:txBody>
      </p:sp>
      <p:sp>
        <p:nvSpPr>
          <p:cNvPr id="6" name="TextBox 5">
            <a:extLst>
              <a:ext uri="{FF2B5EF4-FFF2-40B4-BE49-F238E27FC236}">
                <a16:creationId xmlns:a16="http://schemas.microsoft.com/office/drawing/2014/main" id="{481154FB-1E0D-A544-AFEE-444F5926A9F3}"/>
              </a:ext>
            </a:extLst>
          </p:cNvPr>
          <p:cNvSpPr txBox="1"/>
          <p:nvPr/>
        </p:nvSpPr>
        <p:spPr>
          <a:xfrm>
            <a:off x="601887" y="539348"/>
            <a:ext cx="10166566" cy="830997"/>
          </a:xfrm>
          <a:prstGeom prst="rect">
            <a:avLst/>
          </a:prstGeom>
          <a:noFill/>
        </p:spPr>
        <p:txBody>
          <a:bodyPr wrap="none" rtlCol="0">
            <a:spAutoFit/>
          </a:bodyPr>
          <a:lstStyle/>
          <a:p>
            <a:r>
              <a:rPr lang="en-US" sz="2800" b="1" dirty="0">
                <a:solidFill>
                  <a:schemeClr val="bg2"/>
                </a:solidFill>
              </a:rPr>
              <a:t>Fashion Segmentation – Experimentation with Mask RCNN</a:t>
            </a:r>
          </a:p>
          <a:p>
            <a:r>
              <a:rPr lang="en-US" sz="2000" dirty="0">
                <a:solidFill>
                  <a:schemeClr val="bg1"/>
                </a:solidFill>
              </a:rPr>
              <a:t>2019 Fashion Kaggle Competition</a:t>
            </a:r>
          </a:p>
        </p:txBody>
      </p:sp>
      <p:sp>
        <p:nvSpPr>
          <p:cNvPr id="4" name="TextBox 3">
            <a:extLst>
              <a:ext uri="{FF2B5EF4-FFF2-40B4-BE49-F238E27FC236}">
                <a16:creationId xmlns:a16="http://schemas.microsoft.com/office/drawing/2014/main" id="{E5F348E8-8F84-9B42-9656-F4E234B49436}"/>
              </a:ext>
            </a:extLst>
          </p:cNvPr>
          <p:cNvSpPr txBox="1"/>
          <p:nvPr/>
        </p:nvSpPr>
        <p:spPr>
          <a:xfrm>
            <a:off x="794137" y="1590806"/>
            <a:ext cx="6660798"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Dataset of 45k images and 300k annotations</a:t>
            </a:r>
          </a:p>
          <a:p>
            <a:pPr marL="285750" indent="-285750">
              <a:buFont typeface="Arial" panose="020B0604020202020204" pitchFamily="34" charset="0"/>
              <a:buChar char="•"/>
            </a:pPr>
            <a:r>
              <a:rPr lang="en-US" dirty="0">
                <a:solidFill>
                  <a:schemeClr val="bg1"/>
                </a:solidFill>
              </a:rPr>
              <a:t>Labels include fine details of clothing items in 46 classes</a:t>
            </a:r>
          </a:p>
        </p:txBody>
      </p:sp>
    </p:spTree>
    <p:extLst>
      <p:ext uri="{BB962C8B-B14F-4D97-AF65-F5344CB8AC3E}">
        <p14:creationId xmlns:p14="http://schemas.microsoft.com/office/powerpoint/2010/main" val="88363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Exploratory Data Analysis</a:t>
            </a:r>
            <a:endParaRPr lang="en-US" sz="1600" b="0" strike="noStrike" spc="-1">
              <a:latin typeface="Arial"/>
            </a:endParaRPr>
          </a:p>
          <a:p>
            <a:pPr>
              <a:lnSpc>
                <a:spcPct val="100000"/>
              </a:lnSpc>
            </a:pPr>
            <a:endParaRPr lang="en-US" sz="1600" b="0" strike="noStrike" spc="-1">
              <a:latin typeface="Arial"/>
            </a:endParaRPr>
          </a:p>
        </p:txBody>
      </p:sp>
      <p:sp>
        <p:nvSpPr>
          <p:cNvPr id="310" name="CustomShape 2"/>
          <p:cNvSpPr/>
          <p:nvPr/>
        </p:nvSpPr>
        <p:spPr>
          <a:xfrm>
            <a:off x="731520" y="180083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Dataset of ~45K images with total of ~300k annotations</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Annotations provided in Run-Length Encoding(RLE) Format</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11" name="Picture 310"/>
          <p:cNvPicPr/>
          <p:nvPr/>
        </p:nvPicPr>
        <p:blipFill>
          <a:blip r:embed="rId2"/>
          <a:stretch/>
        </p:blipFill>
        <p:spPr>
          <a:xfrm>
            <a:off x="1500550" y="2693961"/>
            <a:ext cx="6131160" cy="1463040"/>
          </a:xfrm>
          <a:prstGeom prst="rect">
            <a:avLst/>
          </a:prstGeom>
          <a:ln>
            <a:noFill/>
          </a:ln>
        </p:spPr>
      </p:pic>
      <p:pic>
        <p:nvPicPr>
          <p:cNvPr id="312" name="Picture 311"/>
          <p:cNvPicPr/>
          <p:nvPr/>
        </p:nvPicPr>
        <p:blipFill>
          <a:blip r:embed="rId3"/>
          <a:stretch/>
        </p:blipFill>
        <p:spPr>
          <a:xfrm>
            <a:off x="8750590" y="2140281"/>
            <a:ext cx="1619640" cy="2382480"/>
          </a:xfrm>
          <a:prstGeom prst="rect">
            <a:avLst/>
          </a:prstGeom>
          <a:ln>
            <a:noFill/>
          </a:ln>
        </p:spPr>
      </p:pic>
      <p:sp>
        <p:nvSpPr>
          <p:cNvPr id="313" name="CustomShape 3"/>
          <p:cNvSpPr/>
          <p:nvPr/>
        </p:nvSpPr>
        <p:spPr>
          <a:xfrm>
            <a:off x="752040" y="4848120"/>
            <a:ext cx="9123120" cy="1224434"/>
          </a:xfrm>
          <a:prstGeom prst="rect">
            <a:avLst/>
          </a:prstGeom>
          <a:solidFill>
            <a:schemeClr val="tx1"/>
          </a:solidFill>
          <a:ln>
            <a:noFill/>
          </a:ln>
        </p:spPr>
        <p:style>
          <a:lnRef idx="0">
            <a:scrgbClr r="0" g="0" b="0"/>
          </a:lnRef>
          <a:fillRef idx="0">
            <a:scrgbClr r="0" g="0" b="0"/>
          </a:fillRef>
          <a:effectRef idx="0">
            <a:scrgbClr r="0" g="0" b="0"/>
          </a:effectRef>
          <a:fontRef idx="minor"/>
        </p:style>
        <p:txBody>
          <a:bodyPr wrap="square" lIns="90000" tIns="45000" rIns="90000" bIns="45000">
            <a:noAutofit/>
          </a:bodyPr>
          <a:lstStyle/>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The </a:t>
            </a:r>
            <a:r>
              <a:rPr lang="en-US" b="0" strike="noStrike" spc="-1" dirty="0" err="1">
                <a:solidFill>
                  <a:schemeClr val="bg1"/>
                </a:solidFill>
                <a:latin typeface="Century Gothic"/>
                <a:ea typeface="DejaVu Sans"/>
              </a:rPr>
              <a:t>ClassId</a:t>
            </a:r>
            <a:r>
              <a:rPr lang="en-US" b="0" strike="noStrike" spc="-1" dirty="0">
                <a:solidFill>
                  <a:schemeClr val="bg1"/>
                </a:solidFill>
                <a:latin typeface="Century Gothic"/>
                <a:ea typeface="DejaVu Sans"/>
              </a:rPr>
              <a:t> is obtained by concatenating both predicted apparel object index and predicted attributes' indices for this object. </a:t>
            </a:r>
            <a:br>
              <a:rPr lang="en-US" spc="-1" dirty="0">
                <a:solidFill>
                  <a:schemeClr val="bg1"/>
                </a:solidFill>
                <a:latin typeface="Arial"/>
              </a:rPr>
            </a:br>
            <a:r>
              <a:rPr lang="en-US" spc="-1" dirty="0">
                <a:solidFill>
                  <a:schemeClr val="bg1"/>
                </a:solidFill>
                <a:latin typeface="Arial"/>
              </a:rPr>
              <a:t>(</a:t>
            </a:r>
            <a:r>
              <a:rPr lang="en-US" b="0" strike="noStrike" spc="-1" dirty="0" err="1">
                <a:solidFill>
                  <a:schemeClr val="bg1"/>
                </a:solidFill>
                <a:latin typeface="Century Gothic"/>
                <a:ea typeface="DejaVu Sans"/>
              </a:rPr>
              <a:t>e.g</a:t>
            </a:r>
            <a:r>
              <a:rPr lang="en-US" b="0" strike="noStrike" spc="-1" dirty="0">
                <a:solidFill>
                  <a:schemeClr val="bg1"/>
                </a:solidFill>
                <a:latin typeface="Century Gothic"/>
                <a:ea typeface="DejaVu Sans"/>
              </a:rPr>
              <a:t> </a:t>
            </a:r>
            <a:r>
              <a:rPr lang="en-US" b="0" i="1" strike="noStrike" spc="-1" dirty="0">
                <a:solidFill>
                  <a:schemeClr val="bg1"/>
                </a:solidFill>
                <a:latin typeface="Century Gothic"/>
                <a:ea typeface="DejaVu Sans"/>
              </a:rPr>
              <a:t>6_28_77</a:t>
            </a:r>
            <a:r>
              <a:rPr lang="en-US" b="0" strike="noStrike" spc="-1" dirty="0">
                <a:solidFill>
                  <a:schemeClr val="bg1"/>
                </a:solidFill>
                <a:latin typeface="Century Gothic"/>
                <a:ea typeface="DejaVu Sans"/>
              </a:rPr>
              <a:t> → Category: </a:t>
            </a:r>
            <a:r>
              <a:rPr lang="en-US" b="1" i="1" strike="noStrike" spc="-1" dirty="0">
                <a:solidFill>
                  <a:schemeClr val="bg1"/>
                </a:solidFill>
                <a:latin typeface="Century Gothic"/>
                <a:ea typeface="DejaVu Sans"/>
              </a:rPr>
              <a:t>Pants</a:t>
            </a:r>
            <a:r>
              <a:rPr lang="en-US" b="0" strike="noStrike" spc="-1" dirty="0">
                <a:solidFill>
                  <a:schemeClr val="bg1"/>
                </a:solidFill>
                <a:latin typeface="Century Gothic"/>
                <a:ea typeface="DejaVu Sans"/>
              </a:rPr>
              <a:t> ; Attributes:</a:t>
            </a:r>
            <a:r>
              <a:rPr lang="en-US" b="1" i="1" strike="noStrike" spc="-1" dirty="0">
                <a:solidFill>
                  <a:schemeClr val="bg1"/>
                </a:solidFill>
                <a:latin typeface="Century Gothic"/>
                <a:ea typeface="DejaVu Sans"/>
              </a:rPr>
              <a:t> Bell, Leopard)</a:t>
            </a:r>
            <a:endParaRPr lang="en-US" b="0" strike="noStrike" spc="-1" dirty="0">
              <a:solidFill>
                <a:schemeClr val="bg1"/>
              </a:solidFill>
              <a:latin typeface="Arial"/>
            </a:endParaRPr>
          </a:p>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Fine-grained attributes </a:t>
            </a:r>
            <a:r>
              <a:rPr lang="en-US" b="1" strike="noStrike" spc="-1" dirty="0">
                <a:solidFill>
                  <a:schemeClr val="bg1"/>
                </a:solidFill>
                <a:latin typeface="Century Gothic"/>
                <a:ea typeface="DejaVu Sans"/>
              </a:rPr>
              <a:t>were ignored</a:t>
            </a:r>
            <a:r>
              <a:rPr lang="en-US" b="0" strike="noStrike" spc="-1" dirty="0">
                <a:solidFill>
                  <a:schemeClr val="bg1"/>
                </a:solidFill>
                <a:latin typeface="Century Gothic"/>
                <a:ea typeface="DejaVu Sans"/>
              </a:rPr>
              <a:t> for this project </a:t>
            </a:r>
            <a:endParaRPr lang="en-US" b="0" strike="noStrike" spc="-1" dirty="0">
              <a:solidFill>
                <a:schemeClr val="bg1"/>
              </a:solidFill>
              <a:latin typeface="Arial"/>
            </a:endParaRPr>
          </a:p>
          <a:p>
            <a:pPr>
              <a:lnSpc>
                <a:spcPct val="100000"/>
              </a:lnSpc>
            </a:pPr>
            <a:endParaRPr lang="en-US" sz="1600" b="0" strike="noStrike" spc="-1" dirty="0">
              <a:latin typeface="Arial"/>
            </a:endParaRPr>
          </a:p>
        </p:txBody>
      </p:sp>
      <p:sp>
        <p:nvSpPr>
          <p:cNvPr id="314" name="CustomShape 4"/>
          <p:cNvSpPr/>
          <p:nvPr/>
        </p:nvSpPr>
        <p:spPr>
          <a:xfrm>
            <a:off x="7859632" y="3261543"/>
            <a:ext cx="548280" cy="273960"/>
          </a:xfrm>
          <a:custGeom>
            <a:avLst/>
            <a:gdLst/>
            <a:ahLst/>
            <a:cxnLst/>
            <a:rect l="l" t="t" r="r" b="b"/>
            <a:pathLst>
              <a:path w="1525" h="764">
                <a:moveTo>
                  <a:pt x="0" y="190"/>
                </a:moveTo>
                <a:lnTo>
                  <a:pt x="1143" y="190"/>
                </a:lnTo>
                <a:lnTo>
                  <a:pt x="1143" y="0"/>
                </a:lnTo>
                <a:lnTo>
                  <a:pt x="1524" y="381"/>
                </a:lnTo>
                <a:lnTo>
                  <a:pt x="1143" y="763"/>
                </a:lnTo>
                <a:lnTo>
                  <a:pt x="1143" y="572"/>
                </a:lnTo>
                <a:lnTo>
                  <a:pt x="0" y="572"/>
                </a:lnTo>
                <a:lnTo>
                  <a:pt x="0" y="190"/>
                </a:lnTo>
              </a:path>
            </a:pathLst>
          </a:custGeom>
          <a:solidFill>
            <a:srgbClr val="000000"/>
          </a:solidFill>
          <a:ln>
            <a:solidFill>
              <a:srgbClr val="3465A4"/>
            </a:solidFill>
          </a:ln>
        </p:spPr>
        <p:style>
          <a:lnRef idx="0">
            <a:scrgbClr r="0" g="0" b="0"/>
          </a:lnRef>
          <a:fillRef idx="0">
            <a:scrgbClr r="0" g="0" b="0"/>
          </a:fillRef>
          <a:effectRef idx="0">
            <a:scrgbClr r="0" g="0" b="0"/>
          </a:effectRef>
          <a:fontRef idx="minor"/>
        </p:style>
      </p:sp>
      <p:sp>
        <p:nvSpPr>
          <p:cNvPr id="315" name="CustomShape 5"/>
          <p:cNvSpPr/>
          <p:nvPr/>
        </p:nvSpPr>
        <p:spPr>
          <a:xfrm flipH="1">
            <a:off x="2415060" y="4318782"/>
            <a:ext cx="6215400" cy="2575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Figure: (L) Sample </a:t>
            </a:r>
            <a:r>
              <a:rPr lang="en-US" sz="800" b="1" i="1" strike="noStrike" spc="-1" dirty="0" err="1">
                <a:solidFill>
                  <a:srgbClr val="3B3B3B"/>
                </a:solidFill>
                <a:latin typeface="Century Gothic"/>
                <a:ea typeface="DejaVu Sans"/>
              </a:rPr>
              <a:t>dataframe</a:t>
            </a:r>
            <a:r>
              <a:rPr lang="en-US" sz="800" b="1" i="1" strike="noStrike" spc="-1" dirty="0">
                <a:solidFill>
                  <a:srgbClr val="3B3B3B"/>
                </a:solidFill>
                <a:latin typeface="Century Gothic"/>
                <a:ea typeface="DejaVu Sans"/>
              </a:rPr>
              <a:t> from </a:t>
            </a:r>
            <a:r>
              <a:rPr lang="en-US" sz="800" b="1" i="1" strike="noStrike" spc="-1" dirty="0" err="1">
                <a:solidFill>
                  <a:srgbClr val="3B3B3B"/>
                </a:solidFill>
                <a:latin typeface="Century Gothic"/>
                <a:ea typeface="DejaVu Sans"/>
              </a:rPr>
              <a:t>iMaterialist</a:t>
            </a:r>
            <a:r>
              <a:rPr lang="en-US" sz="800" b="1" i="1" strike="noStrike" spc="-1" dirty="0">
                <a:solidFill>
                  <a:srgbClr val="3B3B3B"/>
                </a:solidFill>
                <a:latin typeface="Century Gothic"/>
                <a:ea typeface="DejaVu Sans"/>
              </a:rPr>
              <a:t> Dataset , (R) Corresponding image with decoded annotation masks</a:t>
            </a:r>
            <a:endParaRPr lang="en-US" sz="800" b="1" strike="noStrike" spc="-1" dirty="0">
              <a:latin typeface="Arial"/>
            </a:endParaRPr>
          </a:p>
        </p:txBody>
      </p:sp>
      <p:sp>
        <p:nvSpPr>
          <p:cNvPr id="316" name="CustomShape 6"/>
          <p:cNvSpPr/>
          <p:nvPr/>
        </p:nvSpPr>
        <p:spPr>
          <a:xfrm>
            <a:off x="537624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17" name="CustomShape 7"/>
          <p:cNvSpPr/>
          <p:nvPr/>
        </p:nvSpPr>
        <p:spPr>
          <a:xfrm>
            <a:off x="5522760" y="73872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18" name="CustomShape 8"/>
          <p:cNvSpPr/>
          <p:nvPr/>
        </p:nvSpPr>
        <p:spPr>
          <a:xfrm>
            <a:off x="5522760" y="102420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19" name="CustomShape 9"/>
          <p:cNvSpPr/>
          <p:nvPr/>
        </p:nvSpPr>
        <p:spPr>
          <a:xfrm>
            <a:off x="5522760" y="131004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20" name="CustomShape 10"/>
          <p:cNvSpPr/>
          <p:nvPr/>
        </p:nvSpPr>
        <p:spPr>
          <a:xfrm>
            <a:off x="758628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21" name="CustomShape 11"/>
          <p:cNvSpPr/>
          <p:nvPr/>
        </p:nvSpPr>
        <p:spPr>
          <a:xfrm>
            <a:off x="7773120" y="97344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22" name="CustomShape 12"/>
          <p:cNvSpPr/>
          <p:nvPr/>
        </p:nvSpPr>
        <p:spPr>
          <a:xfrm>
            <a:off x="7142400" y="8406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3" name="CustomShape 13"/>
          <p:cNvSpPr/>
          <p:nvPr/>
        </p:nvSpPr>
        <p:spPr>
          <a:xfrm flipV="1">
            <a:off x="7142400" y="1115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4" name="CustomShape 14"/>
          <p:cNvSpPr/>
          <p:nvPr/>
        </p:nvSpPr>
        <p:spPr>
          <a:xfrm flipV="1">
            <a:off x="7176240" y="108036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5" name="CustomShape 15"/>
          <p:cNvSpPr/>
          <p:nvPr/>
        </p:nvSpPr>
        <p:spPr>
          <a:xfrm>
            <a:off x="979632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26" name="CustomShape 16"/>
          <p:cNvSpPr/>
          <p:nvPr/>
        </p:nvSpPr>
        <p:spPr>
          <a:xfrm>
            <a:off x="9983160" y="96732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27" name="CustomShape 17"/>
          <p:cNvSpPr/>
          <p:nvPr/>
        </p:nvSpPr>
        <p:spPr>
          <a:xfrm flipV="1">
            <a:off x="9376200" y="107892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8" name="CustomShape 18"/>
          <p:cNvSpPr/>
          <p:nvPr/>
        </p:nvSpPr>
        <p:spPr>
          <a:xfrm>
            <a:off x="5212080" y="45720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842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Dataset in numbers</a:t>
            </a:r>
            <a:endParaRPr lang="en-US" sz="1600" b="0" strike="noStrike" spc="-1">
              <a:latin typeface="Arial"/>
            </a:endParaRPr>
          </a:p>
          <a:p>
            <a:pPr>
              <a:lnSpc>
                <a:spcPct val="100000"/>
              </a:lnSpc>
            </a:pPr>
            <a:endParaRPr lang="en-US" sz="1600" b="0" strike="noStrike" spc="-1">
              <a:latin typeface="Arial"/>
            </a:endParaRPr>
          </a:p>
        </p:txBody>
      </p:sp>
      <p:sp>
        <p:nvSpPr>
          <p:cNvPr id="330" name="CustomShape 2"/>
          <p:cNvSpPr/>
          <p:nvPr/>
        </p:nvSpPr>
        <p:spPr>
          <a:xfrm>
            <a:off x="810000" y="916920"/>
            <a:ext cx="7053840" cy="637560"/>
          </a:xfrm>
          <a:prstGeom prst="rect">
            <a:avLst/>
          </a:prstGeom>
          <a:noFill/>
          <a:ln>
            <a:noFill/>
          </a:ln>
        </p:spPr>
        <p:style>
          <a:lnRef idx="0">
            <a:scrgbClr r="0" g="0" b="0"/>
          </a:lnRef>
          <a:fillRef idx="0">
            <a:scrgbClr r="0" g="0" b="0"/>
          </a:fillRef>
          <a:effectRef idx="0">
            <a:scrgbClr r="0" g="0" b="0"/>
          </a:effectRef>
          <a:fontRef idx="minor"/>
        </p:style>
      </p:sp>
      <p:graphicFrame>
        <p:nvGraphicFramePr>
          <p:cNvPr id="331" name="Table 3"/>
          <p:cNvGraphicFramePr/>
          <p:nvPr/>
        </p:nvGraphicFramePr>
        <p:xfrm>
          <a:off x="500040" y="1414800"/>
          <a:ext cx="5206680" cy="4893840"/>
        </p:xfrm>
        <a:graphic>
          <a:graphicData uri="http://schemas.openxmlformats.org/drawingml/2006/table">
            <a:tbl>
              <a:tblPr/>
              <a:tblGrid>
                <a:gridCol w="2603520">
                  <a:extLst>
                    <a:ext uri="{9D8B030D-6E8A-4147-A177-3AD203B41FA5}">
                      <a16:colId xmlns:a16="http://schemas.microsoft.com/office/drawing/2014/main" val="20000"/>
                    </a:ext>
                  </a:extLst>
                </a:gridCol>
                <a:gridCol w="2603160">
                  <a:extLst>
                    <a:ext uri="{9D8B030D-6E8A-4147-A177-3AD203B41FA5}">
                      <a16:colId xmlns:a16="http://schemas.microsoft.com/office/drawing/2014/main" val="20001"/>
                    </a:ext>
                  </a:extLst>
                </a:gridCol>
              </a:tblGrid>
              <a:tr h="413280">
                <a:tc>
                  <a:txBody>
                    <a:bodyPr/>
                    <a:lstStyle/>
                    <a:p>
                      <a:pPr>
                        <a:lnSpc>
                          <a:spcPct val="100000"/>
                        </a:lnSpc>
                      </a:pPr>
                      <a:r>
                        <a:rPr lang="en-US" sz="1800" b="0" strike="noStrike" spc="-1">
                          <a:solidFill>
                            <a:srgbClr val="1C1C1C"/>
                          </a:solidFill>
                          <a:latin typeface="Arial"/>
                        </a:rPr>
                        <a:t>Training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45625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0"/>
                  </a:ext>
                </a:extLst>
              </a:tr>
              <a:tr h="349920">
                <a:tc>
                  <a:txBody>
                    <a:bodyPr/>
                    <a:lstStyle/>
                    <a:p>
                      <a:pPr>
                        <a:lnSpc>
                          <a:spcPct val="100000"/>
                        </a:lnSpc>
                      </a:pPr>
                      <a:r>
                        <a:rPr lang="en-US" sz="1800" b="0" strike="noStrike" spc="-1">
                          <a:solidFill>
                            <a:srgbClr val="1C1C1C"/>
                          </a:solidFill>
                          <a:latin typeface="Arial"/>
                        </a:rPr>
                        <a:t>Test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605880">
                <a:tc>
                  <a:txBody>
                    <a:bodyPr/>
                    <a:lstStyle/>
                    <a:p>
                      <a:pPr>
                        <a:lnSpc>
                          <a:spcPct val="100000"/>
                        </a:lnSpc>
                      </a:pPr>
                      <a:r>
                        <a:rPr lang="en-US" sz="1800" b="0" strike="noStrike" spc="-1">
                          <a:solidFill>
                            <a:srgbClr val="1C1C1C"/>
                          </a:solidFill>
                          <a:latin typeface="Arial"/>
                        </a:rPr>
                        <a:t>Training Annotations (GT)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333415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605880">
                <a:tc>
                  <a:txBody>
                    <a:bodyPr/>
                    <a:lstStyle/>
                    <a:p>
                      <a:pPr>
                        <a:lnSpc>
                          <a:spcPct val="100000"/>
                        </a:lnSpc>
                      </a:pPr>
                      <a:r>
                        <a:rPr lang="en-US" sz="1800" b="0" strike="noStrike" spc="-1">
                          <a:solidFill>
                            <a:srgbClr val="1C1C1C"/>
                          </a:solidFill>
                          <a:latin typeface="Arial"/>
                        </a:rPr>
                        <a:t>Max GT Instance/ 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605880">
                <a:tc>
                  <a:txBody>
                    <a:bodyPr/>
                    <a:lstStyle/>
                    <a:p>
                      <a:pPr>
                        <a:lnSpc>
                          <a:spcPct val="100000"/>
                        </a:lnSpc>
                      </a:pPr>
                      <a:r>
                        <a:rPr lang="en-US" sz="1800" b="0" strike="noStrike" spc="-1">
                          <a:solidFill>
                            <a:srgbClr val="1C1C1C"/>
                          </a:solidFill>
                          <a:latin typeface="Arial"/>
                        </a:rPr>
                        <a:t>Mean GT Instance/Image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49920">
                <a:tc>
                  <a:txBody>
                    <a:bodyPr/>
                    <a:lstStyle/>
                    <a:p>
                      <a:pPr>
                        <a:lnSpc>
                          <a:spcPct val="100000"/>
                        </a:lnSpc>
                      </a:pPr>
                      <a:r>
                        <a:rPr lang="en-US" sz="1800" b="0" strike="noStrike" spc="-1">
                          <a:solidFill>
                            <a:srgbClr val="1C1C1C"/>
                          </a:solidFill>
                          <a:latin typeface="Arial"/>
                        </a:rPr>
                        <a:t>Max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(10717,6824)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349920">
                <a:tc>
                  <a:txBody>
                    <a:bodyPr/>
                    <a:lstStyle/>
                    <a:p>
                      <a:pPr>
                        <a:lnSpc>
                          <a:spcPct val="100000"/>
                        </a:lnSpc>
                      </a:pPr>
                      <a:r>
                        <a:rPr lang="en-US" sz="1800" b="0" strike="noStrike" spc="-1">
                          <a:solidFill>
                            <a:srgbClr val="1C1C1C"/>
                          </a:solidFill>
                          <a:latin typeface="Arial"/>
                        </a:rPr>
                        <a:t>Min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(236, 304)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49920">
                <a:tc>
                  <a:txBody>
                    <a:bodyPr/>
                    <a:lstStyle/>
                    <a:p>
                      <a:pPr>
                        <a:lnSpc>
                          <a:spcPct val="100000"/>
                        </a:lnSpc>
                      </a:pPr>
                      <a:r>
                        <a:rPr lang="en-US" sz="1800" b="0" strike="noStrike" spc="-1">
                          <a:solidFill>
                            <a:srgbClr val="1C1C1C"/>
                          </a:solidFill>
                          <a:latin typeface="Arial"/>
                        </a:rPr>
                        <a:t>Categories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349920">
                <a:tc>
                  <a:txBody>
                    <a:bodyPr/>
                    <a:lstStyle/>
                    <a:p>
                      <a:pPr>
                        <a:lnSpc>
                          <a:spcPct val="100000"/>
                        </a:lnSpc>
                      </a:pPr>
                      <a:r>
                        <a:rPr lang="en-US" sz="1800" b="0" strike="noStrike" spc="-1">
                          <a:solidFill>
                            <a:srgbClr val="1C1C1C"/>
                          </a:solidFill>
                          <a:latin typeface="Arial"/>
                        </a:rPr>
                        <a:t>Max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59452 (sleeve)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49920">
                <a:tc>
                  <a:txBody>
                    <a:bodyPr/>
                    <a:lstStyle/>
                    <a:p>
                      <a:pPr>
                        <a:lnSpc>
                          <a:spcPct val="100000"/>
                        </a:lnSpc>
                      </a:pPr>
                      <a:r>
                        <a:rPr lang="en-US" sz="1800" b="0" strike="noStrike" spc="-1">
                          <a:solidFill>
                            <a:srgbClr val="1C1C1C"/>
                          </a:solidFill>
                          <a:latin typeface="Arial"/>
                        </a:rPr>
                        <a:t>Min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112 (leg warmer)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349920">
                <a:tc>
                  <a:txBody>
                    <a:bodyPr/>
                    <a:lstStyle/>
                    <a:p>
                      <a:pPr>
                        <a:lnSpc>
                          <a:spcPct val="100000"/>
                        </a:lnSpc>
                      </a:pPr>
                      <a:r>
                        <a:rPr lang="en-US" sz="1800" b="0" strike="noStrike" spc="-1">
                          <a:solidFill>
                            <a:srgbClr val="1C1C1C"/>
                          </a:solidFill>
                          <a:latin typeface="Arial"/>
                        </a:rPr>
                        <a:t>Median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bl>
          </a:graphicData>
        </a:graphic>
      </p:graphicFrame>
      <p:pic>
        <p:nvPicPr>
          <p:cNvPr id="332" name="Picture 331"/>
          <p:cNvPicPr/>
          <p:nvPr/>
        </p:nvPicPr>
        <p:blipFill>
          <a:blip r:embed="rId2"/>
          <a:stretch/>
        </p:blipFill>
        <p:spPr>
          <a:xfrm>
            <a:off x="6217920" y="1147320"/>
            <a:ext cx="1096920" cy="1686960"/>
          </a:xfrm>
          <a:prstGeom prst="rect">
            <a:avLst/>
          </a:prstGeom>
          <a:ln>
            <a:noFill/>
          </a:ln>
        </p:spPr>
      </p:pic>
      <p:pic>
        <p:nvPicPr>
          <p:cNvPr id="333" name="Picture 332"/>
          <p:cNvPicPr/>
          <p:nvPr/>
        </p:nvPicPr>
        <p:blipFill>
          <a:blip r:embed="rId3"/>
          <a:stretch/>
        </p:blipFill>
        <p:spPr>
          <a:xfrm>
            <a:off x="7688880" y="1157040"/>
            <a:ext cx="2186280" cy="1494360"/>
          </a:xfrm>
          <a:prstGeom prst="rect">
            <a:avLst/>
          </a:prstGeom>
          <a:ln>
            <a:noFill/>
          </a:ln>
        </p:spPr>
      </p:pic>
      <p:pic>
        <p:nvPicPr>
          <p:cNvPr id="334" name="Picture 333"/>
          <p:cNvPicPr/>
          <p:nvPr/>
        </p:nvPicPr>
        <p:blipFill>
          <a:blip r:embed="rId4"/>
          <a:stretch/>
        </p:blipFill>
        <p:spPr>
          <a:xfrm>
            <a:off x="10332720" y="1102320"/>
            <a:ext cx="1302120" cy="1640520"/>
          </a:xfrm>
          <a:prstGeom prst="rect">
            <a:avLst/>
          </a:prstGeom>
          <a:ln>
            <a:noFill/>
          </a:ln>
        </p:spPr>
      </p:pic>
      <p:pic>
        <p:nvPicPr>
          <p:cNvPr id="335" name="Picture 334"/>
          <p:cNvPicPr/>
          <p:nvPr/>
        </p:nvPicPr>
        <p:blipFill>
          <a:blip r:embed="rId5"/>
          <a:stretch/>
        </p:blipFill>
        <p:spPr>
          <a:xfrm>
            <a:off x="5852160" y="3475919"/>
            <a:ext cx="5695200" cy="1979640"/>
          </a:xfrm>
          <a:prstGeom prst="rect">
            <a:avLst/>
          </a:prstGeom>
          <a:ln>
            <a:noFill/>
          </a:ln>
        </p:spPr>
      </p:pic>
      <p:sp>
        <p:nvSpPr>
          <p:cNvPr id="336" name="CustomShape 4"/>
          <p:cNvSpPr/>
          <p:nvPr/>
        </p:nvSpPr>
        <p:spPr>
          <a:xfrm flipH="1">
            <a:off x="6858000" y="283644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Sample images from iMaterialist Dataset with extremas</a:t>
            </a:r>
            <a:endParaRPr lang="en-US" sz="800" b="1" strike="noStrike" spc="-1">
              <a:latin typeface="Arial"/>
            </a:endParaRPr>
          </a:p>
        </p:txBody>
      </p:sp>
      <p:sp>
        <p:nvSpPr>
          <p:cNvPr id="337" name="CustomShape 5"/>
          <p:cNvSpPr/>
          <p:nvPr/>
        </p:nvSpPr>
        <p:spPr>
          <a:xfrm flipH="1">
            <a:off x="6925680" y="548640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Distribution of annotation masks in dataset by categgory</a:t>
            </a:r>
            <a:endParaRPr lang="en-US" sz="800" b="1" strike="noStrike" spc="-1">
              <a:latin typeface="Arial"/>
            </a:endParaRPr>
          </a:p>
        </p:txBody>
      </p:sp>
    </p:spTree>
    <p:extLst>
      <p:ext uri="{BB962C8B-B14F-4D97-AF65-F5344CB8AC3E}">
        <p14:creationId xmlns:p14="http://schemas.microsoft.com/office/powerpoint/2010/main" val="181942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488520" y="6025320"/>
            <a:ext cx="5425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0" u="sng" strike="noStrike" spc="-1">
                <a:solidFill>
                  <a:srgbClr val="0000FF"/>
                </a:solidFill>
                <a:uFill>
                  <a:solidFill>
                    <a:srgbClr val="FFFFFF"/>
                  </a:solidFill>
                </a:uFill>
                <a:latin typeface="Century Gothic"/>
                <a:ea typeface="DejaVu Sans"/>
                <a:hlinkClick r:id="rId2"/>
              </a:rPr>
              <a:t>https://</a:t>
            </a:r>
            <a:r>
              <a:rPr lang="en-US" sz="1200" b="0" u="sng" strike="noStrike" spc="-1">
                <a:solidFill>
                  <a:srgbClr val="0000FF"/>
                </a:solidFill>
                <a:uFill>
                  <a:solidFill>
                    <a:srgbClr val="FFFFFF"/>
                  </a:solidFill>
                </a:uFill>
                <a:latin typeface="Century Gothic"/>
                <a:ea typeface="DejaVu Sans"/>
                <a:hlinkClick r:id="rId2"/>
              </a:rPr>
              <a:t>www.kaggle.com</a:t>
            </a:r>
            <a:r>
              <a:rPr lang="en-US" sz="1200" b="0" u="sng" strike="noStrike" spc="-1">
                <a:solidFill>
                  <a:srgbClr val="0000FF"/>
                </a:solidFill>
                <a:uFill>
                  <a:solidFill>
                    <a:srgbClr val="FFFFFF"/>
                  </a:solidFill>
                </a:uFill>
                <a:latin typeface="Century Gothic"/>
                <a:ea typeface="DejaVu Sans"/>
                <a:hlinkClick r:id="rId2"/>
              </a:rPr>
              <a:t>/c/imaterialist-fashion-2019-FGVC6/overview</a:t>
            </a:r>
            <a:endParaRPr lang="en-US" sz="1200" b="0" strike="noStrike" spc="-1">
              <a:latin typeface="Arial"/>
            </a:endParaRPr>
          </a:p>
        </p:txBody>
      </p:sp>
      <p:sp>
        <p:nvSpPr>
          <p:cNvPr id="339" name="CustomShape 2"/>
          <p:cNvSpPr/>
          <p:nvPr/>
        </p:nvSpPr>
        <p:spPr>
          <a:xfrm>
            <a:off x="586080" y="54864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1800" b="0" strike="noStrike" spc="-1">
                <a:solidFill>
                  <a:srgbClr val="000000"/>
                </a:solidFill>
                <a:latin typeface="Century Gothic"/>
                <a:ea typeface="DejaVu Sans"/>
              </a:rPr>
              <a:t>Matterport Mask RCNN Implementation</a:t>
            </a:r>
            <a:endParaRPr lang="en-US" sz="1800" b="0" strike="noStrike" spc="-1">
              <a:latin typeface="Arial"/>
            </a:endParaRPr>
          </a:p>
        </p:txBody>
      </p:sp>
      <p:pic>
        <p:nvPicPr>
          <p:cNvPr id="340" name="Picture 339"/>
          <p:cNvPicPr/>
          <p:nvPr/>
        </p:nvPicPr>
        <p:blipFill>
          <a:blip r:embed="rId3"/>
          <a:stretch/>
        </p:blipFill>
        <p:spPr>
          <a:xfrm>
            <a:off x="5116680" y="3020224"/>
            <a:ext cx="1741320" cy="2559960"/>
          </a:xfrm>
          <a:prstGeom prst="rect">
            <a:avLst/>
          </a:prstGeom>
          <a:ln>
            <a:noFill/>
          </a:ln>
        </p:spPr>
      </p:pic>
      <p:pic>
        <p:nvPicPr>
          <p:cNvPr id="341" name="Picture 340"/>
          <p:cNvPicPr/>
          <p:nvPr/>
        </p:nvPicPr>
        <p:blipFill>
          <a:blip r:embed="rId4"/>
          <a:stretch/>
        </p:blipFill>
        <p:spPr>
          <a:xfrm>
            <a:off x="7040880" y="2939224"/>
            <a:ext cx="4658040" cy="2640960"/>
          </a:xfrm>
          <a:prstGeom prst="rect">
            <a:avLst/>
          </a:prstGeom>
          <a:ln>
            <a:noFill/>
          </a:ln>
        </p:spPr>
      </p:pic>
      <p:sp>
        <p:nvSpPr>
          <p:cNvPr id="342" name="CustomShape 3"/>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43" name="CustomShape 4"/>
          <p:cNvSpPr/>
          <p:nvPr/>
        </p:nvSpPr>
        <p:spPr>
          <a:xfrm>
            <a:off x="5541480" y="82044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44" name="CustomShape 5"/>
          <p:cNvSpPr/>
          <p:nvPr/>
        </p:nvSpPr>
        <p:spPr>
          <a:xfrm>
            <a:off x="5541480" y="110592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45" name="CustomShape 6"/>
          <p:cNvSpPr/>
          <p:nvPr/>
        </p:nvSpPr>
        <p:spPr>
          <a:xfrm>
            <a:off x="5541480" y="139176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46" name="CustomShape 7"/>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47" name="CustomShape 8"/>
          <p:cNvSpPr/>
          <p:nvPr/>
        </p:nvSpPr>
        <p:spPr>
          <a:xfrm>
            <a:off x="7791840" y="105516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48" name="CustomShape 9"/>
          <p:cNvSpPr/>
          <p:nvPr/>
        </p:nvSpPr>
        <p:spPr>
          <a:xfrm>
            <a:off x="7161120" y="92232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49" name="CustomShape 10"/>
          <p:cNvSpPr/>
          <p:nvPr/>
        </p:nvSpPr>
        <p:spPr>
          <a:xfrm flipV="1">
            <a:off x="7161120" y="119736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0" name="CustomShape 11"/>
          <p:cNvSpPr/>
          <p:nvPr/>
        </p:nvSpPr>
        <p:spPr>
          <a:xfrm flipV="1">
            <a:off x="7194960" y="116208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1" name="CustomShape 12"/>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52" name="CustomShape 13"/>
          <p:cNvSpPr/>
          <p:nvPr/>
        </p:nvSpPr>
        <p:spPr>
          <a:xfrm>
            <a:off x="10001880" y="104904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53" name="CustomShape 14"/>
          <p:cNvSpPr/>
          <p:nvPr/>
        </p:nvSpPr>
        <p:spPr>
          <a:xfrm flipV="1">
            <a:off x="9394920" y="116064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pic>
        <p:nvPicPr>
          <p:cNvPr id="354" name="Picture 353"/>
          <p:cNvPicPr/>
          <p:nvPr/>
        </p:nvPicPr>
        <p:blipFill>
          <a:blip r:embed="rId5"/>
          <a:stretch/>
        </p:blipFill>
        <p:spPr>
          <a:xfrm>
            <a:off x="667080" y="3046864"/>
            <a:ext cx="3904920" cy="2533320"/>
          </a:xfrm>
          <a:prstGeom prst="rect">
            <a:avLst/>
          </a:prstGeom>
          <a:ln>
            <a:noFill/>
          </a:ln>
        </p:spPr>
      </p:pic>
      <p:sp>
        <p:nvSpPr>
          <p:cNvPr id="355" name="CustomShape 15"/>
          <p:cNvSpPr/>
          <p:nvPr/>
        </p:nvSpPr>
        <p:spPr>
          <a:xfrm>
            <a:off x="284760" y="1645920"/>
            <a:ext cx="9682200" cy="131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Mask-RCNN Matterport implementation </a:t>
            </a:r>
            <a:endParaRPr lang="en-US" sz="1600" b="0" strike="noStrike" spc="-1">
              <a:latin typeface="Arial"/>
            </a:endParaRPr>
          </a:p>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Provides COCO-style Dataset structure to import the custom  data</a:t>
            </a:r>
            <a:endParaRPr lang="en-US" sz="1600" b="0" strike="noStrike" spc="-1">
              <a:latin typeface="Arial"/>
            </a:endParaRPr>
          </a:p>
          <a:p>
            <a:pPr marL="285840" indent="-160920">
              <a:lnSpc>
                <a:spcPct val="100000"/>
              </a:lnSpc>
              <a:buClr>
                <a:srgbClr val="000000"/>
              </a:buClr>
              <a:buFont typeface="Arial"/>
              <a:buChar char="•"/>
            </a:pPr>
            <a:r>
              <a:rPr lang="en-US" sz="1600" b="0" strike="noStrike" spc="-1">
                <a:solidFill>
                  <a:srgbClr val="000000"/>
                </a:solidFill>
                <a:latin typeface="Century Gothic"/>
                <a:ea typeface="DejaVu Sans"/>
              </a:rPr>
              <a:t>Dataset class used for image handling and training in Keras</a:t>
            </a:r>
            <a:endParaRPr lang="en-US" sz="1600" b="0" strike="noStrike" spc="-1">
              <a:latin typeface="Arial"/>
            </a:endParaRPr>
          </a:p>
        </p:txBody>
      </p:sp>
      <p:pic>
        <p:nvPicPr>
          <p:cNvPr id="356" name="Picture 355"/>
          <p:cNvPicPr/>
          <p:nvPr/>
        </p:nvPicPr>
        <p:blipFill>
          <a:blip r:embed="rId6"/>
          <a:stretch/>
        </p:blipFill>
        <p:spPr>
          <a:xfrm>
            <a:off x="4754880" y="1813320"/>
            <a:ext cx="1843560" cy="381240"/>
          </a:xfrm>
          <a:prstGeom prst="rect">
            <a:avLst/>
          </a:prstGeom>
          <a:ln>
            <a:noFill/>
          </a:ln>
        </p:spPr>
      </p:pic>
      <p:sp>
        <p:nvSpPr>
          <p:cNvPr id="357" name="CustomShape 16"/>
          <p:cNvSpPr/>
          <p:nvPr/>
        </p:nvSpPr>
        <p:spPr>
          <a:xfrm flipH="1">
            <a:off x="5760720" y="5672625"/>
            <a:ext cx="4497286" cy="26025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Sample images with mask instances after loading into COCO-style dataset</a:t>
            </a:r>
            <a:endParaRPr lang="en-US" sz="800" b="1" strike="noStrike" spc="-1" dirty="0">
              <a:latin typeface="Arial"/>
            </a:endParaRPr>
          </a:p>
        </p:txBody>
      </p:sp>
      <p:sp>
        <p:nvSpPr>
          <p:cNvPr id="358" name="CustomShape 17"/>
          <p:cNvSpPr/>
          <p:nvPr/>
        </p:nvSpPr>
        <p:spPr>
          <a:xfrm>
            <a:off x="7406640" y="54864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63616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Summary</a:t>
            </a:r>
            <a:endParaRPr lang="en-US" sz="2000" b="0" strike="noStrike" spc="-1">
              <a:latin typeface="Arial"/>
            </a:endParaRPr>
          </a:p>
        </p:txBody>
      </p:sp>
      <p:sp>
        <p:nvSpPr>
          <p:cNvPr id="360"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61"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62"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63"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64"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65"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66"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7"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8"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9"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70"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71"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72"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pic>
        <p:nvPicPr>
          <p:cNvPr id="373" name="Picture 372"/>
          <p:cNvPicPr/>
          <p:nvPr/>
        </p:nvPicPr>
        <p:blipFill>
          <a:blip r:embed="rId2"/>
          <a:stretch/>
        </p:blipFill>
        <p:spPr>
          <a:xfrm>
            <a:off x="640080" y="2521919"/>
            <a:ext cx="4192560" cy="2659680"/>
          </a:xfrm>
          <a:prstGeom prst="rect">
            <a:avLst/>
          </a:prstGeom>
          <a:ln>
            <a:noFill/>
          </a:ln>
        </p:spPr>
      </p:pic>
      <p:sp>
        <p:nvSpPr>
          <p:cNvPr id="374" name="CustomShape 15"/>
          <p:cNvSpPr/>
          <p:nvPr/>
        </p:nvSpPr>
        <p:spPr>
          <a:xfrm>
            <a:off x="81000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Dataset Usage:</a:t>
            </a:r>
            <a:r>
              <a:rPr lang="en-US" sz="1600" b="0" strike="noStrike" spc="-1" dirty="0">
                <a:solidFill>
                  <a:srgbClr val="000000"/>
                </a:solidFill>
                <a:latin typeface="Century Gothic"/>
                <a:ea typeface="DejaVu Sans"/>
              </a:rPr>
              <a:t> 80/20 split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75" name="Picture 374"/>
          <p:cNvPicPr/>
          <p:nvPr/>
        </p:nvPicPr>
        <p:blipFill>
          <a:blip r:embed="rId3"/>
          <a:stretch/>
        </p:blipFill>
        <p:spPr>
          <a:xfrm>
            <a:off x="5394960" y="2529839"/>
            <a:ext cx="6013800" cy="2634120"/>
          </a:xfrm>
          <a:prstGeom prst="rect">
            <a:avLst/>
          </a:prstGeom>
          <a:ln>
            <a:noFill/>
          </a:ln>
        </p:spPr>
      </p:pic>
      <p:sp>
        <p:nvSpPr>
          <p:cNvPr id="376" name="CustomShape 16"/>
          <p:cNvSpPr/>
          <p:nvPr/>
        </p:nvSpPr>
        <p:spPr>
          <a:xfrm>
            <a:off x="658368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Hyper-parameters Tuning</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
        <p:nvSpPr>
          <p:cNvPr id="377" name="CustomShape 17"/>
          <p:cNvSpPr/>
          <p:nvPr/>
        </p:nvSpPr>
        <p:spPr>
          <a:xfrm>
            <a:off x="640080" y="536699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SGD Optimizer with variable learning rate</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NVIDIA GPU GTX 1070  </a:t>
            </a:r>
            <a:endParaRPr lang="en-US" sz="1600" b="0" strike="noStrike" spc="-1" dirty="0">
              <a:latin typeface="Arial"/>
            </a:endParaRPr>
          </a:p>
        </p:txBody>
      </p:sp>
    </p:spTree>
    <p:extLst>
      <p:ext uri="{BB962C8B-B14F-4D97-AF65-F5344CB8AC3E}">
        <p14:creationId xmlns:p14="http://schemas.microsoft.com/office/powerpoint/2010/main" val="2360044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Losses</a:t>
            </a:r>
            <a:endParaRPr lang="en-US" sz="2000" b="0" strike="noStrike" spc="-1">
              <a:latin typeface="Arial"/>
            </a:endParaRPr>
          </a:p>
        </p:txBody>
      </p:sp>
      <p:sp>
        <p:nvSpPr>
          <p:cNvPr id="379"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80"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81"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82"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83"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84"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85"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6"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7"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8"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9"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90"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91"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92" name="CustomShape 15"/>
          <p:cNvSpPr/>
          <p:nvPr/>
        </p:nvSpPr>
        <p:spPr>
          <a:xfrm>
            <a:off x="1874520" y="18313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1</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3" name="Picture 392"/>
          <p:cNvPicPr/>
          <p:nvPr/>
        </p:nvPicPr>
        <p:blipFill>
          <a:blip r:embed="rId2"/>
          <a:stretch/>
        </p:blipFill>
        <p:spPr>
          <a:xfrm>
            <a:off x="847874" y="2260080"/>
            <a:ext cx="3140932" cy="3317760"/>
          </a:xfrm>
          <a:prstGeom prst="rect">
            <a:avLst/>
          </a:prstGeom>
          <a:ln>
            <a:noFill/>
          </a:ln>
        </p:spPr>
      </p:pic>
      <p:pic>
        <p:nvPicPr>
          <p:cNvPr id="394" name="Picture 393"/>
          <p:cNvPicPr/>
          <p:nvPr/>
        </p:nvPicPr>
        <p:blipFill>
          <a:blip r:embed="rId3"/>
          <a:stretch/>
        </p:blipFill>
        <p:spPr>
          <a:xfrm>
            <a:off x="4455646" y="2286000"/>
            <a:ext cx="3181643" cy="3291840"/>
          </a:xfrm>
          <a:prstGeom prst="rect">
            <a:avLst/>
          </a:prstGeom>
          <a:ln>
            <a:noFill/>
          </a:ln>
        </p:spPr>
      </p:pic>
      <p:sp>
        <p:nvSpPr>
          <p:cNvPr id="395" name="CustomShape 16"/>
          <p:cNvSpPr/>
          <p:nvPr/>
        </p:nvSpPr>
        <p:spPr>
          <a:xfrm>
            <a:off x="5652365" y="18781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2</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6" name="Picture 395"/>
          <p:cNvPicPr/>
          <p:nvPr/>
        </p:nvPicPr>
        <p:blipFill>
          <a:blip r:embed="rId4"/>
          <a:stretch/>
        </p:blipFill>
        <p:spPr>
          <a:xfrm>
            <a:off x="8260560" y="2304411"/>
            <a:ext cx="3108959" cy="3255018"/>
          </a:xfrm>
          <a:prstGeom prst="rect">
            <a:avLst/>
          </a:prstGeom>
          <a:ln>
            <a:noFill/>
          </a:ln>
        </p:spPr>
      </p:pic>
      <p:sp>
        <p:nvSpPr>
          <p:cNvPr id="397" name="CustomShape 17"/>
          <p:cNvSpPr/>
          <p:nvPr/>
        </p:nvSpPr>
        <p:spPr>
          <a:xfrm>
            <a:off x="9419045" y="1870652"/>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3</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Tree>
    <p:extLst>
      <p:ext uri="{BB962C8B-B14F-4D97-AF65-F5344CB8AC3E}">
        <p14:creationId xmlns:p14="http://schemas.microsoft.com/office/powerpoint/2010/main" val="207644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399" name="Picture 398"/>
          <p:cNvPicPr/>
          <p:nvPr/>
        </p:nvPicPr>
        <p:blipFill>
          <a:blip r:embed="rId2"/>
          <a:srcRect l="14386" t="13390" r="12276" b="14606"/>
          <a:stretch/>
        </p:blipFill>
        <p:spPr>
          <a:xfrm>
            <a:off x="1645920" y="1188720"/>
            <a:ext cx="2468880" cy="2334240"/>
          </a:xfrm>
          <a:prstGeom prst="rect">
            <a:avLst/>
          </a:prstGeom>
          <a:ln>
            <a:noFill/>
          </a:ln>
        </p:spPr>
      </p:pic>
      <p:pic>
        <p:nvPicPr>
          <p:cNvPr id="400" name="Picture 399"/>
          <p:cNvPicPr/>
          <p:nvPr/>
        </p:nvPicPr>
        <p:blipFill>
          <a:blip r:embed="rId3"/>
          <a:srcRect l="14386" t="13390" r="12281" b="14606"/>
          <a:stretch/>
        </p:blipFill>
        <p:spPr>
          <a:xfrm>
            <a:off x="4846320" y="1142280"/>
            <a:ext cx="2560320" cy="2423880"/>
          </a:xfrm>
          <a:prstGeom prst="rect">
            <a:avLst/>
          </a:prstGeom>
          <a:ln>
            <a:noFill/>
          </a:ln>
        </p:spPr>
      </p:pic>
      <p:pic>
        <p:nvPicPr>
          <p:cNvPr id="401" name="Picture 400"/>
          <p:cNvPicPr/>
          <p:nvPr/>
        </p:nvPicPr>
        <p:blipFill>
          <a:blip r:embed="rId4"/>
          <a:srcRect l="14386" t="13390" r="12281" b="14606"/>
          <a:stretch/>
        </p:blipFill>
        <p:spPr>
          <a:xfrm>
            <a:off x="8229600" y="1097280"/>
            <a:ext cx="2560320" cy="2468880"/>
          </a:xfrm>
          <a:prstGeom prst="rect">
            <a:avLst/>
          </a:prstGeom>
          <a:ln>
            <a:noFill/>
          </a:ln>
        </p:spPr>
      </p:pic>
      <p:pic>
        <p:nvPicPr>
          <p:cNvPr id="402" name="Picture 401"/>
          <p:cNvPicPr/>
          <p:nvPr/>
        </p:nvPicPr>
        <p:blipFill>
          <a:blip r:embed="rId5"/>
          <a:srcRect l="14386" t="13390" r="12281" b="14606"/>
          <a:stretch/>
        </p:blipFill>
        <p:spPr>
          <a:xfrm>
            <a:off x="1645920" y="3749040"/>
            <a:ext cx="2514600" cy="2468880"/>
          </a:xfrm>
          <a:prstGeom prst="rect">
            <a:avLst/>
          </a:prstGeom>
          <a:ln>
            <a:noFill/>
          </a:ln>
        </p:spPr>
      </p:pic>
      <p:pic>
        <p:nvPicPr>
          <p:cNvPr id="403" name="Picture 402"/>
          <p:cNvPicPr/>
          <p:nvPr/>
        </p:nvPicPr>
        <p:blipFill>
          <a:blip r:embed="rId6"/>
          <a:srcRect l="14386" t="13390" r="12281" b="14606"/>
          <a:stretch/>
        </p:blipFill>
        <p:spPr>
          <a:xfrm>
            <a:off x="4826880" y="3749040"/>
            <a:ext cx="2560320" cy="2513880"/>
          </a:xfrm>
          <a:prstGeom prst="rect">
            <a:avLst/>
          </a:prstGeom>
          <a:ln>
            <a:noFill/>
          </a:ln>
        </p:spPr>
      </p:pic>
      <p:pic>
        <p:nvPicPr>
          <p:cNvPr id="404" name="Picture 403"/>
          <p:cNvPicPr/>
          <p:nvPr/>
        </p:nvPicPr>
        <p:blipFill>
          <a:blip r:embed="rId7"/>
          <a:srcRect l="14386" t="13390" r="12281" b="14606"/>
          <a:stretch/>
        </p:blipFill>
        <p:spPr>
          <a:xfrm>
            <a:off x="8229600" y="3749040"/>
            <a:ext cx="2607120" cy="2559960"/>
          </a:xfrm>
          <a:prstGeom prst="rect">
            <a:avLst/>
          </a:prstGeom>
          <a:ln>
            <a:noFill/>
          </a:ln>
        </p:spPr>
      </p:pic>
    </p:spTree>
    <p:extLst>
      <p:ext uri="{BB962C8B-B14F-4D97-AF65-F5344CB8AC3E}">
        <p14:creationId xmlns:p14="http://schemas.microsoft.com/office/powerpoint/2010/main" val="176697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406" name="Picture 405"/>
          <p:cNvPicPr/>
          <p:nvPr/>
        </p:nvPicPr>
        <p:blipFill>
          <a:blip r:embed="rId2"/>
          <a:stretch/>
        </p:blipFill>
        <p:spPr>
          <a:xfrm>
            <a:off x="731520" y="1463040"/>
            <a:ext cx="3954960" cy="4297680"/>
          </a:xfrm>
          <a:prstGeom prst="rect">
            <a:avLst/>
          </a:prstGeom>
          <a:ln>
            <a:noFill/>
          </a:ln>
        </p:spPr>
      </p:pic>
      <p:pic>
        <p:nvPicPr>
          <p:cNvPr id="407" name="Picture 406"/>
          <p:cNvPicPr/>
          <p:nvPr/>
        </p:nvPicPr>
        <p:blipFill>
          <a:blip r:embed="rId3"/>
          <a:stretch/>
        </p:blipFill>
        <p:spPr>
          <a:xfrm>
            <a:off x="5162760" y="630149"/>
            <a:ext cx="2033540" cy="1460582"/>
          </a:xfrm>
          <a:prstGeom prst="rect">
            <a:avLst/>
          </a:prstGeom>
          <a:ln>
            <a:noFill/>
          </a:ln>
        </p:spPr>
      </p:pic>
      <p:pic>
        <p:nvPicPr>
          <p:cNvPr id="408" name="Picture 407"/>
          <p:cNvPicPr/>
          <p:nvPr/>
        </p:nvPicPr>
        <p:blipFill>
          <a:blip r:embed="rId4"/>
          <a:stretch/>
        </p:blipFill>
        <p:spPr>
          <a:xfrm>
            <a:off x="5162760" y="2353680"/>
            <a:ext cx="6175800" cy="3772800"/>
          </a:xfrm>
          <a:prstGeom prst="rect">
            <a:avLst/>
          </a:prstGeom>
          <a:ln>
            <a:noFill/>
          </a:ln>
        </p:spPr>
      </p:pic>
      <p:sp>
        <p:nvSpPr>
          <p:cNvPr id="409" name="CustomShape 2"/>
          <p:cNvSpPr/>
          <p:nvPr/>
        </p:nvSpPr>
        <p:spPr>
          <a:xfrm>
            <a:off x="7419600" y="2066614"/>
            <a:ext cx="1406769" cy="2134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Confusion Matrix</a:t>
            </a:r>
            <a:endParaRPr lang="en-US" sz="1000" b="0" strike="noStrike" spc="-1" dirty="0">
              <a:latin typeface="Arial"/>
            </a:endParaRPr>
          </a:p>
        </p:txBody>
      </p:sp>
      <p:pic>
        <p:nvPicPr>
          <p:cNvPr id="411" name="Picture 410"/>
          <p:cNvPicPr/>
          <p:nvPr/>
        </p:nvPicPr>
        <p:blipFill>
          <a:blip r:embed="rId2"/>
          <a:stretch/>
        </p:blipFill>
        <p:spPr>
          <a:xfrm>
            <a:off x="731520" y="1463040"/>
            <a:ext cx="3954960" cy="4297680"/>
          </a:xfrm>
          <a:prstGeom prst="rect">
            <a:avLst/>
          </a:prstGeom>
          <a:ln>
            <a:noFill/>
          </a:ln>
        </p:spPr>
      </p:pic>
      <p:sp>
        <p:nvSpPr>
          <p:cNvPr id="412" name="CustomShape 4"/>
          <p:cNvSpPr/>
          <p:nvPr/>
        </p:nvSpPr>
        <p:spPr>
          <a:xfrm>
            <a:off x="731520" y="5760720"/>
            <a:ext cx="4042117"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 Sample Image with ground truth and predictions, and scores</a:t>
            </a:r>
            <a:r>
              <a:rPr lang="en-US" sz="1600" b="1" strike="noStrike" spc="-1" dirty="0">
                <a:solidFill>
                  <a:srgbClr val="000000"/>
                </a:solidFill>
                <a:latin typeface="Century Gothic"/>
                <a:ea typeface="DejaVu Sans"/>
              </a:rPr>
              <a:t>  </a:t>
            </a:r>
            <a:endParaRPr lang="en-US" sz="1600" b="1" strike="noStrike" spc="-1" dirty="0">
              <a:latin typeface="Arial"/>
            </a:endParaRPr>
          </a:p>
        </p:txBody>
      </p:sp>
    </p:spTree>
    <p:extLst>
      <p:ext uri="{BB962C8B-B14F-4D97-AF65-F5344CB8AC3E}">
        <p14:creationId xmlns:p14="http://schemas.microsoft.com/office/powerpoint/2010/main" val="306241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Evaluation Metrics	</a:t>
            </a:r>
            <a:endParaRPr lang="en-US" sz="2000" b="0" strike="noStrike" spc="-1">
              <a:latin typeface="Arial"/>
            </a:endParaRPr>
          </a:p>
        </p:txBody>
      </p:sp>
      <p:pic>
        <p:nvPicPr>
          <p:cNvPr id="414" name="Picture 413"/>
          <p:cNvPicPr/>
          <p:nvPr/>
        </p:nvPicPr>
        <p:blipFill>
          <a:blip r:embed="rId2"/>
          <a:stretch/>
        </p:blipFill>
        <p:spPr>
          <a:xfrm>
            <a:off x="4754880" y="1800720"/>
            <a:ext cx="6629040" cy="2771280"/>
          </a:xfrm>
          <a:prstGeom prst="rect">
            <a:avLst/>
          </a:prstGeom>
          <a:ln>
            <a:noFill/>
          </a:ln>
        </p:spPr>
      </p:pic>
      <p:sp>
        <p:nvSpPr>
          <p:cNvPr id="415"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sp>
        <p:nvSpPr>
          <p:cNvPr id="2" name="Rectangle 1">
            <a:extLst>
              <a:ext uri="{FF2B5EF4-FFF2-40B4-BE49-F238E27FC236}">
                <a16:creationId xmlns:a16="http://schemas.microsoft.com/office/drawing/2014/main" id="{E8ED50E3-DAD2-DC47-A39C-1B76052DA0CB}"/>
              </a:ext>
            </a:extLst>
          </p:cNvPr>
          <p:cNvSpPr/>
          <p:nvPr/>
        </p:nvSpPr>
        <p:spPr>
          <a:xfrm>
            <a:off x="691661" y="1464840"/>
            <a:ext cx="3856893" cy="4801314"/>
          </a:xfrm>
          <a:prstGeom prst="rect">
            <a:avLst/>
          </a:prstGeom>
          <a:solidFill>
            <a:schemeClr val="tx1"/>
          </a:solidFill>
        </p:spPr>
        <p:txBody>
          <a:bodyPr wrap="square" tIns="182880" bIns="182880">
            <a:spAutoFit/>
          </a:bodyPr>
          <a:lstStyle/>
          <a:p>
            <a:pPr marL="285750" indent="-285750">
              <a:buFont typeface="Arial" panose="020B0604020202020204" pitchFamily="34" charset="0"/>
              <a:buChar char="•"/>
            </a:pPr>
            <a:r>
              <a:rPr lang="en-US" dirty="0" err="1">
                <a:solidFill>
                  <a:schemeClr val="bg1"/>
                </a:solidFill>
              </a:rPr>
              <a:t>IoU</a:t>
            </a:r>
            <a:r>
              <a:rPr lang="en-US" dirty="0">
                <a:solidFill>
                  <a:schemeClr val="bg1"/>
                </a:solidFill>
              </a:rPr>
              <a:t>(A,B)= A∩B / A∪B</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AP calculated over range from 0.5 to 0.95 with a step size of 0.05: (0.5, 0.55, 0.6, 0.65, 0.7, 0.75, 0.8, 0.85, 0.9, 0.95)</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Reported numbers for our model are mean Average Precision values (</a:t>
            </a:r>
            <a:r>
              <a:rPr lang="en-US" dirty="0" err="1">
                <a:solidFill>
                  <a:schemeClr val="bg1"/>
                </a:solidFill>
              </a:rPr>
              <a:t>mAP</a:t>
            </a:r>
            <a:r>
              <a:rPr lang="en-US" dirty="0">
                <a:solidFill>
                  <a:schemeClr val="bg1"/>
                </a:solidFill>
              </a:rPr>
              <a:t>) over a batch of 100 random images from validation dataset</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Average Precision values improve with training the model over the entire dataset </a:t>
            </a:r>
          </a:p>
        </p:txBody>
      </p:sp>
    </p:spTree>
    <p:extLst>
      <p:ext uri="{BB962C8B-B14F-4D97-AF65-F5344CB8AC3E}">
        <p14:creationId xmlns:p14="http://schemas.microsoft.com/office/powerpoint/2010/main" val="134286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A7340-66EF-DA4A-9D68-D086D0420F2C}"/>
              </a:ext>
            </a:extLst>
          </p:cNvPr>
          <p:cNvSpPr txBox="1"/>
          <p:nvPr/>
        </p:nvSpPr>
        <p:spPr>
          <a:xfrm>
            <a:off x="601887" y="539348"/>
            <a:ext cx="4017446" cy="830997"/>
          </a:xfrm>
          <a:prstGeom prst="rect">
            <a:avLst/>
          </a:prstGeom>
          <a:noFill/>
        </p:spPr>
        <p:txBody>
          <a:bodyPr wrap="none" rtlCol="0">
            <a:spAutoFit/>
          </a:bodyPr>
          <a:lstStyle/>
          <a:p>
            <a:r>
              <a:rPr lang="en-US" sz="2800" b="1" dirty="0">
                <a:solidFill>
                  <a:schemeClr val="bg2"/>
                </a:solidFill>
              </a:rPr>
              <a:t>Fashion Segmentation</a:t>
            </a:r>
          </a:p>
          <a:p>
            <a:r>
              <a:rPr lang="en-US" sz="2000" dirty="0">
                <a:solidFill>
                  <a:schemeClr val="bg2"/>
                </a:solidFill>
              </a:rPr>
              <a:t>Objective</a:t>
            </a:r>
          </a:p>
        </p:txBody>
      </p:sp>
      <p:sp>
        <p:nvSpPr>
          <p:cNvPr id="4" name="TextBox 3">
            <a:extLst>
              <a:ext uri="{FF2B5EF4-FFF2-40B4-BE49-F238E27FC236}">
                <a16:creationId xmlns:a16="http://schemas.microsoft.com/office/drawing/2014/main" id="{A48AC035-A8C0-664F-A789-07AF7C607B9D}"/>
              </a:ext>
            </a:extLst>
          </p:cNvPr>
          <p:cNvSpPr txBox="1"/>
          <p:nvPr/>
        </p:nvSpPr>
        <p:spPr>
          <a:xfrm>
            <a:off x="1736706" y="1535962"/>
            <a:ext cx="8181018" cy="923330"/>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Segment fashion-related items</a:t>
            </a:r>
          </a:p>
          <a:p>
            <a:pPr marL="285750" indent="-285750">
              <a:buFont typeface="Arial" panose="020B0604020202020204" pitchFamily="34" charset="0"/>
              <a:buChar char="•"/>
            </a:pPr>
            <a:r>
              <a:rPr lang="en-US" dirty="0">
                <a:solidFill>
                  <a:schemeClr val="bg1"/>
                </a:solidFill>
              </a:rPr>
              <a:t>We chose Mask R-CNN</a:t>
            </a:r>
          </a:p>
          <a:p>
            <a:pPr marL="285750" indent="-285750">
              <a:buFont typeface="Arial" panose="020B0604020202020204" pitchFamily="34" charset="0"/>
              <a:buChar char="•"/>
            </a:pPr>
            <a:r>
              <a:rPr lang="en-US" dirty="0">
                <a:solidFill>
                  <a:schemeClr val="bg1"/>
                </a:solidFill>
              </a:rPr>
              <a:t>Data from Kaggle competition</a:t>
            </a:r>
          </a:p>
        </p:txBody>
      </p:sp>
      <p:pic>
        <p:nvPicPr>
          <p:cNvPr id="5" name="Picture 4">
            <a:extLst>
              <a:ext uri="{FF2B5EF4-FFF2-40B4-BE49-F238E27FC236}">
                <a16:creationId xmlns:a16="http://schemas.microsoft.com/office/drawing/2014/main" id="{D8D29BF1-A7A1-2B45-BF84-3111E89DB5C4}"/>
              </a:ext>
            </a:extLst>
          </p:cNvPr>
          <p:cNvPicPr>
            <a:picLocks noChangeAspect="1"/>
          </p:cNvPicPr>
          <p:nvPr/>
        </p:nvPicPr>
        <p:blipFill>
          <a:blip r:embed="rId2"/>
          <a:stretch>
            <a:fillRect/>
          </a:stretch>
        </p:blipFill>
        <p:spPr>
          <a:xfrm>
            <a:off x="1736706" y="2821300"/>
            <a:ext cx="2797539" cy="3149395"/>
          </a:xfrm>
          <a:prstGeom prst="rect">
            <a:avLst/>
          </a:prstGeom>
        </p:spPr>
      </p:pic>
      <p:pic>
        <p:nvPicPr>
          <p:cNvPr id="6" name="Picture 5">
            <a:extLst>
              <a:ext uri="{FF2B5EF4-FFF2-40B4-BE49-F238E27FC236}">
                <a16:creationId xmlns:a16="http://schemas.microsoft.com/office/drawing/2014/main" id="{F5052CEB-BCDC-4B46-B46D-D5447BEAC1A7}"/>
              </a:ext>
            </a:extLst>
          </p:cNvPr>
          <p:cNvPicPr>
            <a:picLocks noChangeAspect="1"/>
          </p:cNvPicPr>
          <p:nvPr/>
        </p:nvPicPr>
        <p:blipFill>
          <a:blip r:embed="rId3"/>
          <a:stretch>
            <a:fillRect/>
          </a:stretch>
        </p:blipFill>
        <p:spPr>
          <a:xfrm>
            <a:off x="7120184" y="2703414"/>
            <a:ext cx="2797540" cy="3149395"/>
          </a:xfrm>
          <a:prstGeom prst="rect">
            <a:avLst/>
          </a:prstGeom>
        </p:spPr>
      </p:pic>
      <p:sp>
        <p:nvSpPr>
          <p:cNvPr id="7" name="Right Arrow 6">
            <a:extLst>
              <a:ext uri="{FF2B5EF4-FFF2-40B4-BE49-F238E27FC236}">
                <a16:creationId xmlns:a16="http://schemas.microsoft.com/office/drawing/2014/main" id="{C9478D93-EC33-2341-A88E-DC4381501438}"/>
              </a:ext>
            </a:extLst>
          </p:cNvPr>
          <p:cNvSpPr/>
          <p:nvPr/>
        </p:nvSpPr>
        <p:spPr>
          <a:xfrm>
            <a:off x="4925340" y="3588546"/>
            <a:ext cx="1803748" cy="1002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AC0F25-E398-114E-9EE1-9BF87BACD61F}"/>
              </a:ext>
            </a:extLst>
          </p:cNvPr>
          <p:cNvSpPr txBox="1"/>
          <p:nvPr/>
        </p:nvSpPr>
        <p:spPr>
          <a:xfrm>
            <a:off x="4765748" y="5324364"/>
            <a:ext cx="1891430" cy="646331"/>
          </a:xfrm>
          <a:prstGeom prst="rect">
            <a:avLst/>
          </a:prstGeom>
          <a:noFill/>
        </p:spPr>
        <p:txBody>
          <a:bodyPr wrap="square" rtlCol="0">
            <a:spAutoFit/>
          </a:bodyPr>
          <a:lstStyle/>
          <a:p>
            <a:r>
              <a:rPr lang="en-US" i="1" dirty="0">
                <a:solidFill>
                  <a:schemeClr val="bg1"/>
                </a:solidFill>
              </a:rPr>
              <a:t>Mask-RCNN is logical choice</a:t>
            </a:r>
          </a:p>
        </p:txBody>
      </p:sp>
    </p:spTree>
    <p:extLst>
      <p:ext uri="{BB962C8B-B14F-4D97-AF65-F5344CB8AC3E}">
        <p14:creationId xmlns:p14="http://schemas.microsoft.com/office/powerpoint/2010/main" val="3306567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 Predictions as semantic masks	</a:t>
            </a:r>
            <a:endParaRPr lang="en-US" sz="2000" b="0" strike="noStrike" spc="-1">
              <a:latin typeface="Arial"/>
            </a:endParaRPr>
          </a:p>
        </p:txBody>
      </p:sp>
      <p:sp>
        <p:nvSpPr>
          <p:cNvPr id="418"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pic>
        <p:nvPicPr>
          <p:cNvPr id="419" name="Picture 418"/>
          <p:cNvPicPr/>
          <p:nvPr/>
        </p:nvPicPr>
        <p:blipFill>
          <a:blip r:embed="rId2"/>
          <a:srcRect l="14216" t="8465" r="10781" b="10531"/>
          <a:stretch/>
        </p:blipFill>
        <p:spPr>
          <a:xfrm>
            <a:off x="731520" y="1397520"/>
            <a:ext cx="4846320" cy="1711440"/>
          </a:xfrm>
          <a:prstGeom prst="rect">
            <a:avLst/>
          </a:prstGeom>
          <a:ln>
            <a:noFill/>
          </a:ln>
        </p:spPr>
      </p:pic>
      <p:pic>
        <p:nvPicPr>
          <p:cNvPr id="420" name="Picture 419"/>
          <p:cNvPicPr/>
          <p:nvPr/>
        </p:nvPicPr>
        <p:blipFill>
          <a:blip r:embed="rId3"/>
          <a:srcRect l="11217" t="10714" r="8533" b="12781"/>
          <a:stretch/>
        </p:blipFill>
        <p:spPr>
          <a:xfrm>
            <a:off x="721800" y="3118680"/>
            <a:ext cx="4846320" cy="1539720"/>
          </a:xfrm>
          <a:prstGeom prst="rect">
            <a:avLst/>
          </a:prstGeom>
          <a:ln>
            <a:noFill/>
          </a:ln>
        </p:spPr>
      </p:pic>
      <p:pic>
        <p:nvPicPr>
          <p:cNvPr id="421" name="Picture 420"/>
          <p:cNvPicPr/>
          <p:nvPr/>
        </p:nvPicPr>
        <p:blipFill>
          <a:blip r:embed="rId4"/>
          <a:srcRect l="14966" t="8465" r="12282" b="10531"/>
          <a:stretch/>
        </p:blipFill>
        <p:spPr>
          <a:xfrm>
            <a:off x="731520" y="4670640"/>
            <a:ext cx="4846320" cy="1629000"/>
          </a:xfrm>
          <a:prstGeom prst="rect">
            <a:avLst/>
          </a:prstGeom>
          <a:ln>
            <a:noFill/>
          </a:ln>
        </p:spPr>
      </p:pic>
      <p:pic>
        <p:nvPicPr>
          <p:cNvPr id="422" name="Picture 421"/>
          <p:cNvPicPr/>
          <p:nvPr/>
        </p:nvPicPr>
        <p:blipFill>
          <a:blip r:embed="rId5"/>
          <a:srcRect l="14966" t="8465" r="12282" b="10531"/>
          <a:stretch/>
        </p:blipFill>
        <p:spPr>
          <a:xfrm>
            <a:off x="6400800" y="1344600"/>
            <a:ext cx="5029200" cy="1764360"/>
          </a:xfrm>
          <a:prstGeom prst="rect">
            <a:avLst/>
          </a:prstGeom>
          <a:ln>
            <a:noFill/>
          </a:ln>
        </p:spPr>
      </p:pic>
      <p:pic>
        <p:nvPicPr>
          <p:cNvPr id="423" name="Picture 422"/>
          <p:cNvPicPr/>
          <p:nvPr/>
        </p:nvPicPr>
        <p:blipFill>
          <a:blip r:embed="rId6"/>
          <a:srcRect l="12717" t="8465" r="10784" b="10531"/>
          <a:stretch/>
        </p:blipFill>
        <p:spPr>
          <a:xfrm>
            <a:off x="6400800" y="3108960"/>
            <a:ext cx="5029200" cy="1615680"/>
          </a:xfrm>
          <a:prstGeom prst="rect">
            <a:avLst/>
          </a:prstGeom>
          <a:ln>
            <a:noFill/>
          </a:ln>
        </p:spPr>
      </p:pic>
      <p:pic>
        <p:nvPicPr>
          <p:cNvPr id="424" name="Picture 423"/>
          <p:cNvPicPr/>
          <p:nvPr/>
        </p:nvPicPr>
        <p:blipFill>
          <a:blip r:embed="rId7"/>
          <a:srcRect l="14966" t="8465" r="12282" b="10531"/>
          <a:stretch/>
        </p:blipFill>
        <p:spPr>
          <a:xfrm>
            <a:off x="6400800" y="4724640"/>
            <a:ext cx="5029200" cy="1584720"/>
          </a:xfrm>
          <a:prstGeom prst="rect">
            <a:avLst/>
          </a:prstGeom>
          <a:ln>
            <a:noFill/>
          </a:ln>
        </p:spPr>
      </p:pic>
    </p:spTree>
    <p:extLst>
      <p:ext uri="{BB962C8B-B14F-4D97-AF65-F5344CB8AC3E}">
        <p14:creationId xmlns:p14="http://schemas.microsoft.com/office/powerpoint/2010/main" val="277098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2"/>
          <a:stretch>
            <a:fillRect/>
          </a:stretch>
        </p:blipFill>
        <p:spPr>
          <a:xfrm>
            <a:off x="3400819" y="1267517"/>
            <a:ext cx="8298091" cy="3114478"/>
          </a:xfrm>
          <a:prstGeom prst="rect">
            <a:avLst/>
          </a:prstGeom>
        </p:spPr>
      </p:pic>
      <p:sp>
        <p:nvSpPr>
          <p:cNvPr id="4" name="Rectangle 3">
            <a:extLst>
              <a:ext uri="{FF2B5EF4-FFF2-40B4-BE49-F238E27FC236}">
                <a16:creationId xmlns:a16="http://schemas.microsoft.com/office/drawing/2014/main" id="{686FE63F-A8E4-DE48-A3B3-236F14FE0099}"/>
              </a:ext>
            </a:extLst>
          </p:cNvPr>
          <p:cNvSpPr/>
          <p:nvPr/>
        </p:nvSpPr>
        <p:spPr>
          <a:xfrm>
            <a:off x="489750" y="6069174"/>
            <a:ext cx="10376171" cy="276999"/>
          </a:xfrm>
          <a:prstGeom prst="rect">
            <a:avLst/>
          </a:prstGeom>
        </p:spPr>
        <p:txBody>
          <a:bodyPr wrap="square">
            <a:spAutoFit/>
          </a:bodyPr>
          <a:lstStyle/>
          <a:p>
            <a:r>
              <a:rPr lang="en-US" sz="1200" dirty="0">
                <a:solidFill>
                  <a:schemeClr val="bg2"/>
                </a:solidFill>
                <a:hlinkClick r:id="rId3"/>
              </a:rPr>
              <a:t>http://</a:t>
            </a:r>
            <a:r>
              <a:rPr lang="en-US" sz="1200" dirty="0" err="1">
                <a:solidFill>
                  <a:schemeClr val="bg2"/>
                </a:solidFill>
                <a:hlinkClick r:id="rId3"/>
              </a:rPr>
              <a:t>openaccess.thecvf.com</a:t>
            </a:r>
            <a:r>
              <a:rPr lang="en-US" sz="1200" dirty="0">
                <a:solidFill>
                  <a:schemeClr val="bg2"/>
                </a:solidFill>
                <a:hlinkClick r:id="rId3"/>
              </a:rPr>
              <a:t>/content_ICCV_2019/papers/Bolya_YOLACT_Real-Time_Instance_Segmentation_ICCV_2019_paper.pdf</a:t>
            </a:r>
            <a:endParaRPr lang="en-US" sz="1200" dirty="0">
              <a:solidFill>
                <a:schemeClr val="bg2"/>
              </a:solidFill>
            </a:endParaRPr>
          </a:p>
        </p:txBody>
      </p:sp>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6" name="TextBox 5">
            <a:extLst>
              <a:ext uri="{FF2B5EF4-FFF2-40B4-BE49-F238E27FC236}">
                <a16:creationId xmlns:a16="http://schemas.microsoft.com/office/drawing/2014/main" id="{C1927404-0160-CA48-A14A-A08C196393A8}"/>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119063" indent="-119063">
              <a:spcAft>
                <a:spcPts val="600"/>
              </a:spcAft>
              <a:buFont typeface="Arial" panose="020B0604020202020204" pitchFamily="34" charset="0"/>
              <a:buChar char="•"/>
            </a:pPr>
            <a:r>
              <a:rPr lang="en-US" dirty="0">
                <a:solidFill>
                  <a:schemeClr val="bg2"/>
                </a:solidFill>
              </a:rPr>
              <a:t>Real-time speeds</a:t>
            </a:r>
          </a:p>
          <a:p>
            <a:pPr marL="119063" indent="-119063">
              <a:spcAft>
                <a:spcPts val="600"/>
              </a:spcAft>
              <a:buFont typeface="Arial" panose="020B0604020202020204" pitchFamily="34" charset="0"/>
              <a:buChar char="•"/>
            </a:pPr>
            <a:r>
              <a:rPr lang="en-US" dirty="0">
                <a:solidFill>
                  <a:schemeClr val="bg2"/>
                </a:solidFill>
              </a:rPr>
              <a:t>Learns a “prototype” mask for a dataset.</a:t>
            </a:r>
          </a:p>
          <a:p>
            <a:pPr marL="119063" indent="-119063">
              <a:spcAft>
                <a:spcPts val="600"/>
              </a:spcAft>
              <a:buFont typeface="Arial" panose="020B0604020202020204" pitchFamily="34" charset="0"/>
              <a:buChar char="•"/>
            </a:pPr>
            <a:r>
              <a:rPr lang="en-US" dirty="0">
                <a:solidFill>
                  <a:schemeClr val="bg2"/>
                </a:solidFill>
              </a:rPr>
              <a:t>Image values determine coefficients applied to prototype mask</a:t>
            </a:r>
          </a:p>
          <a:p>
            <a:pPr marL="119063" indent="-119063">
              <a:spcAft>
                <a:spcPts val="600"/>
              </a:spcAft>
              <a:buFont typeface="Arial" panose="020B0604020202020204" pitchFamily="34" charset="0"/>
              <a:buChar char="•"/>
            </a:pPr>
            <a:r>
              <a:rPr lang="en-US" dirty="0">
                <a:solidFill>
                  <a:schemeClr val="bg2"/>
                </a:solidFill>
              </a:rPr>
              <a:t>Focus on speed, not accuracy</a:t>
            </a:r>
          </a:p>
        </p:txBody>
      </p:sp>
    </p:spTree>
    <p:extLst>
      <p:ext uri="{BB962C8B-B14F-4D97-AF65-F5344CB8AC3E}">
        <p14:creationId xmlns:p14="http://schemas.microsoft.com/office/powerpoint/2010/main" val="3195710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2"/>
          <a:stretch>
            <a:fillRect/>
          </a:stretch>
        </p:blipFill>
        <p:spPr>
          <a:xfrm>
            <a:off x="601887" y="1133818"/>
            <a:ext cx="7007645" cy="2630142"/>
          </a:xfrm>
          <a:prstGeom prst="rect">
            <a:avLst/>
          </a:prstGeom>
        </p:spPr>
      </p:pic>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3" name="TextBox 2">
            <a:extLst>
              <a:ext uri="{FF2B5EF4-FFF2-40B4-BE49-F238E27FC236}">
                <a16:creationId xmlns:a16="http://schemas.microsoft.com/office/drawing/2014/main" id="{0E1626C8-319B-1D41-AE7F-60E4CF647C65}"/>
              </a:ext>
            </a:extLst>
          </p:cNvPr>
          <p:cNvSpPr txBox="1"/>
          <p:nvPr/>
        </p:nvSpPr>
        <p:spPr>
          <a:xfrm>
            <a:off x="656089" y="4049486"/>
            <a:ext cx="6096191" cy="163121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solidFill>
                  <a:schemeClr val="bg1"/>
                </a:solidFill>
              </a:rPr>
              <a:t>Employs new approach to masking</a:t>
            </a:r>
          </a:p>
          <a:p>
            <a:pPr marL="285750" indent="-285750">
              <a:spcAft>
                <a:spcPts val="600"/>
              </a:spcAft>
              <a:buFont typeface="Arial" panose="020B0604020202020204" pitchFamily="34" charset="0"/>
              <a:buChar char="•"/>
            </a:pPr>
            <a:r>
              <a:rPr lang="en-US" dirty="0">
                <a:solidFill>
                  <a:schemeClr val="bg1"/>
                </a:solidFill>
              </a:rPr>
              <a:t>Learns coefficients of a transformation rather than mask</a:t>
            </a:r>
          </a:p>
          <a:p>
            <a:pPr marL="285750" indent="-285750">
              <a:spcAft>
                <a:spcPts val="600"/>
              </a:spcAft>
              <a:buFont typeface="Arial" panose="020B0604020202020204" pitchFamily="34" charset="0"/>
              <a:buChar char="•"/>
            </a:pPr>
            <a:r>
              <a:rPr lang="en-US" dirty="0">
                <a:solidFill>
                  <a:schemeClr val="bg1"/>
                </a:solidFill>
              </a:rPr>
              <a:t>Transforms a ‘prototype’ mask into a segmentation with the coefficients.</a:t>
            </a:r>
          </a:p>
        </p:txBody>
      </p:sp>
      <p:pic>
        <p:nvPicPr>
          <p:cNvPr id="7" name="Picture 6">
            <a:extLst>
              <a:ext uri="{FF2B5EF4-FFF2-40B4-BE49-F238E27FC236}">
                <a16:creationId xmlns:a16="http://schemas.microsoft.com/office/drawing/2014/main" id="{E61B1625-7280-BF46-BE98-52D65D409EF2}"/>
              </a:ext>
            </a:extLst>
          </p:cNvPr>
          <p:cNvPicPr>
            <a:picLocks noChangeAspect="1"/>
          </p:cNvPicPr>
          <p:nvPr/>
        </p:nvPicPr>
        <p:blipFill>
          <a:blip r:embed="rId3"/>
          <a:stretch>
            <a:fillRect/>
          </a:stretch>
        </p:blipFill>
        <p:spPr>
          <a:xfrm>
            <a:off x="7018317" y="2997513"/>
            <a:ext cx="4692321" cy="3405913"/>
          </a:xfrm>
          <a:prstGeom prst="rect">
            <a:avLst/>
          </a:prstGeom>
        </p:spPr>
      </p:pic>
      <p:sp>
        <p:nvSpPr>
          <p:cNvPr id="8" name="TextBox 7">
            <a:extLst>
              <a:ext uri="{FF2B5EF4-FFF2-40B4-BE49-F238E27FC236}">
                <a16:creationId xmlns:a16="http://schemas.microsoft.com/office/drawing/2014/main" id="{3BD06A8E-547F-0040-8B31-4333D1E06099}"/>
              </a:ext>
            </a:extLst>
          </p:cNvPr>
          <p:cNvSpPr txBox="1"/>
          <p:nvPr/>
        </p:nvSpPr>
        <p:spPr>
          <a:xfrm>
            <a:off x="10367157" y="4180114"/>
            <a:ext cx="878775" cy="276999"/>
          </a:xfrm>
          <a:prstGeom prst="rect">
            <a:avLst/>
          </a:prstGeom>
          <a:solidFill>
            <a:srgbClr val="F9FCFE"/>
          </a:solidFill>
          <a:ln>
            <a:noFill/>
          </a:ln>
        </p:spPr>
        <p:txBody>
          <a:bodyPr wrap="square" rtlCol="0">
            <a:spAutoFit/>
          </a:bodyPr>
          <a:lstStyle/>
          <a:p>
            <a:r>
              <a:rPr lang="en-US" sz="1200" dirty="0">
                <a:solidFill>
                  <a:schemeClr val="tx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YOLACT</a:t>
            </a:r>
          </a:p>
        </p:txBody>
      </p:sp>
      <p:sp>
        <p:nvSpPr>
          <p:cNvPr id="9" name="TextBox 8">
            <a:extLst>
              <a:ext uri="{FF2B5EF4-FFF2-40B4-BE49-F238E27FC236}">
                <a16:creationId xmlns:a16="http://schemas.microsoft.com/office/drawing/2014/main" id="{62C4D6C3-63EC-F146-8943-8481711419A9}"/>
              </a:ext>
            </a:extLst>
          </p:cNvPr>
          <p:cNvSpPr txBox="1"/>
          <p:nvPr/>
        </p:nvSpPr>
        <p:spPr>
          <a:xfrm>
            <a:off x="7987041" y="2466364"/>
            <a:ext cx="3400290" cy="369332"/>
          </a:xfrm>
          <a:prstGeom prst="rect">
            <a:avLst/>
          </a:prstGeom>
          <a:noFill/>
        </p:spPr>
        <p:txBody>
          <a:bodyPr wrap="none" rtlCol="0">
            <a:spAutoFit/>
          </a:bodyPr>
          <a:lstStyle/>
          <a:p>
            <a:r>
              <a:rPr lang="en-US" i="1" dirty="0">
                <a:solidFill>
                  <a:schemeClr val="tx2">
                    <a:lumMod val="25000"/>
                  </a:schemeClr>
                </a:solidFill>
              </a:rPr>
              <a:t>Remarkable speed increase!</a:t>
            </a:r>
          </a:p>
        </p:txBody>
      </p:sp>
      <p:sp>
        <p:nvSpPr>
          <p:cNvPr id="10" name="Rectangle 9">
            <a:extLst>
              <a:ext uri="{FF2B5EF4-FFF2-40B4-BE49-F238E27FC236}">
                <a16:creationId xmlns:a16="http://schemas.microsoft.com/office/drawing/2014/main" id="{2BDF73CB-6277-4D4C-A24A-C881C420BC66}"/>
              </a:ext>
            </a:extLst>
          </p:cNvPr>
          <p:cNvSpPr/>
          <p:nvPr/>
        </p:nvSpPr>
        <p:spPr>
          <a:xfrm>
            <a:off x="9025248" y="4421488"/>
            <a:ext cx="1686296" cy="70865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257415-9AB1-CA4B-94B0-36DE86094184}"/>
              </a:ext>
            </a:extLst>
          </p:cNvPr>
          <p:cNvSpPr/>
          <p:nvPr/>
        </p:nvSpPr>
        <p:spPr>
          <a:xfrm>
            <a:off x="7962406" y="3701861"/>
            <a:ext cx="326572" cy="2644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3B86E3-DAC1-6F44-8306-7FCF87FB58E0}"/>
              </a:ext>
            </a:extLst>
          </p:cNvPr>
          <p:cNvCxnSpPr>
            <a:cxnSpLocks/>
          </p:cNvCxnSpPr>
          <p:nvPr/>
        </p:nvCxnSpPr>
        <p:spPr>
          <a:xfrm>
            <a:off x="8383979" y="3966358"/>
            <a:ext cx="641268" cy="3681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E540F5-9459-4D41-B643-457312B74D43}"/>
              </a:ext>
            </a:extLst>
          </p:cNvPr>
          <p:cNvSpPr txBox="1"/>
          <p:nvPr/>
        </p:nvSpPr>
        <p:spPr>
          <a:xfrm>
            <a:off x="8261980" y="3584061"/>
            <a:ext cx="982961" cy="261610"/>
          </a:xfrm>
          <a:prstGeom prst="rect">
            <a:avLst/>
          </a:prstGeom>
          <a:noFill/>
        </p:spPr>
        <p:txBody>
          <a:bodyPr wrap="none" rtlCol="0">
            <a:spAutoFit/>
          </a:bodyPr>
          <a:lstStyle/>
          <a:p>
            <a:r>
              <a:rPr lang="en-US" sz="1050" i="1" dirty="0">
                <a:solidFill>
                  <a:schemeClr val="tx2">
                    <a:lumMod val="25000"/>
                  </a:schemeClr>
                </a:solidFill>
              </a:rPr>
              <a:t>Mask RCNN</a:t>
            </a:r>
          </a:p>
        </p:txBody>
      </p:sp>
      <p:sp>
        <p:nvSpPr>
          <p:cNvPr id="16" name="TextBox 15">
            <a:extLst>
              <a:ext uri="{FF2B5EF4-FFF2-40B4-BE49-F238E27FC236}">
                <a16:creationId xmlns:a16="http://schemas.microsoft.com/office/drawing/2014/main" id="{09FB47DF-A51C-F147-88BF-EA2AA9A37FFE}"/>
              </a:ext>
            </a:extLst>
          </p:cNvPr>
          <p:cNvSpPr txBox="1"/>
          <p:nvPr/>
        </p:nvSpPr>
        <p:spPr>
          <a:xfrm>
            <a:off x="9025247" y="4872969"/>
            <a:ext cx="710451" cy="253916"/>
          </a:xfrm>
          <a:prstGeom prst="rect">
            <a:avLst/>
          </a:prstGeom>
          <a:noFill/>
        </p:spPr>
        <p:txBody>
          <a:bodyPr wrap="none" rtlCol="0">
            <a:spAutoFit/>
          </a:bodyPr>
          <a:lstStyle/>
          <a:p>
            <a:r>
              <a:rPr lang="en-US" sz="1050" i="1" dirty="0">
                <a:solidFill>
                  <a:schemeClr val="tx2">
                    <a:lumMod val="25000"/>
                  </a:schemeClr>
                </a:solidFill>
              </a:rPr>
              <a:t>YOLACT</a:t>
            </a:r>
          </a:p>
        </p:txBody>
      </p:sp>
    </p:spTree>
    <p:extLst>
      <p:ext uri="{BB962C8B-B14F-4D97-AF65-F5344CB8AC3E}">
        <p14:creationId xmlns:p14="http://schemas.microsoft.com/office/powerpoint/2010/main" val="3196683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598007" cy="523220"/>
          </a:xfrm>
          <a:prstGeom prst="rect">
            <a:avLst/>
          </a:prstGeom>
          <a:noFill/>
        </p:spPr>
        <p:txBody>
          <a:bodyPr wrap="none" rtlCol="0">
            <a:spAutoFit/>
          </a:bodyPr>
          <a:lstStyle/>
          <a:p>
            <a:r>
              <a:rPr lang="en-US" sz="2800" b="1" dirty="0">
                <a:solidFill>
                  <a:schemeClr val="bg2"/>
                </a:solidFill>
              </a:rPr>
              <a:t>Mask R-CNN – Lessons Learned</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Start with Pre-Implemented Model</a:t>
            </a:r>
            <a:br>
              <a:rPr lang="en-US" dirty="0">
                <a:solidFill>
                  <a:schemeClr val="bg1"/>
                </a:solidFill>
              </a:rPr>
            </a:br>
            <a:r>
              <a:rPr lang="en-US" sz="1600" dirty="0">
                <a:solidFill>
                  <a:schemeClr val="bg1"/>
                </a:solidFill>
              </a:rPr>
              <a:t>Starting with a pre-created implementation of an architecture is imperative.  Implementing a model based on an academic paper is a challenge.</a:t>
            </a:r>
          </a:p>
          <a:p>
            <a:pPr marL="349250" lvl="1" indent="-230188">
              <a:spcAft>
                <a:spcPts val="1200"/>
              </a:spcAft>
              <a:buFont typeface="Arial" panose="020B0604020202020204" pitchFamily="34" charset="0"/>
              <a:buChar char="•"/>
            </a:pPr>
            <a:r>
              <a:rPr lang="en-US" b="1" dirty="0">
                <a:solidFill>
                  <a:schemeClr val="bg1"/>
                </a:solidFill>
              </a:rPr>
              <a:t>Use Transfer Learning</a:t>
            </a:r>
            <a:br>
              <a:rPr lang="en-US" b="1" dirty="0">
                <a:solidFill>
                  <a:schemeClr val="bg1"/>
                </a:solidFill>
              </a:rPr>
            </a:br>
            <a:r>
              <a:rPr lang="en-US" sz="1600" dirty="0">
                <a:solidFill>
                  <a:schemeClr val="bg1"/>
                </a:solidFill>
              </a:rPr>
              <a:t>improves model quality and decreases needed training time</a:t>
            </a:r>
          </a:p>
          <a:p>
            <a:pPr marL="349250" lvl="1" indent="-230188">
              <a:spcAft>
                <a:spcPts val="1200"/>
              </a:spcAft>
              <a:buFont typeface="Arial" panose="020B0604020202020204" pitchFamily="34" charset="0"/>
              <a:buChar char="•"/>
            </a:pPr>
            <a:r>
              <a:rPr lang="en-US" b="1" dirty="0">
                <a:solidFill>
                  <a:schemeClr val="bg1"/>
                </a:solidFill>
              </a:rPr>
              <a:t>Plan Preparation Time</a:t>
            </a:r>
            <a:br>
              <a:rPr lang="en-US" dirty="0">
                <a:solidFill>
                  <a:schemeClr val="bg1"/>
                </a:solidFill>
              </a:rPr>
            </a:br>
            <a:r>
              <a:rPr lang="en-US" sz="1600" dirty="0">
                <a:solidFill>
                  <a:schemeClr val="bg1"/>
                </a:solidFill>
              </a:rPr>
              <a:t>A sizeable portion of the effort was on understanding data and preparing for training.  This part of the project should be broken into details steps.</a:t>
            </a:r>
            <a:endParaRPr lang="en-US" dirty="0">
              <a:solidFill>
                <a:schemeClr val="bg1"/>
              </a:solidFill>
            </a:endParaRPr>
          </a:p>
          <a:p>
            <a:pPr marL="349250" lvl="1" indent="-230188">
              <a:spcAft>
                <a:spcPts val="1200"/>
              </a:spcAft>
              <a:buFont typeface="Arial" panose="020B0604020202020204" pitchFamily="34" charset="0"/>
              <a:buChar char="•"/>
            </a:pPr>
            <a:r>
              <a:rPr lang="en-US" b="1" dirty="0">
                <a:solidFill>
                  <a:schemeClr val="bg1"/>
                </a:solidFill>
              </a:rPr>
              <a:t>Good Hardware Helps</a:t>
            </a:r>
            <a:br>
              <a:rPr lang="en-US" b="1" dirty="0">
                <a:solidFill>
                  <a:schemeClr val="bg1"/>
                </a:solidFill>
              </a:rPr>
            </a:br>
            <a:r>
              <a:rPr lang="en-US" sz="1600" dirty="0">
                <a:solidFill>
                  <a:schemeClr val="bg1"/>
                </a:solidFill>
              </a:rPr>
              <a:t>Understanding the hardware and using capable hardware are important to ensure reasonable training speeds.</a:t>
            </a:r>
          </a:p>
          <a:p>
            <a:pPr marL="349250" lvl="1" indent="-230188">
              <a:spcAft>
                <a:spcPts val="1200"/>
              </a:spcAft>
              <a:buFont typeface="Arial" panose="020B0604020202020204" pitchFamily="34" charset="0"/>
              <a:buChar char="•"/>
            </a:pPr>
            <a:r>
              <a:rPr lang="en-US" b="1" dirty="0">
                <a:solidFill>
                  <a:schemeClr val="bg1"/>
                </a:solidFill>
              </a:rPr>
              <a:t>Meta-Parameter Tuning is Hard</a:t>
            </a:r>
            <a:br>
              <a:rPr lang="en-US" b="1" dirty="0">
                <a:solidFill>
                  <a:schemeClr val="bg1"/>
                </a:solidFill>
              </a:rPr>
            </a:br>
            <a:r>
              <a:rPr lang="en-US" sz="1600" dirty="0">
                <a:solidFill>
                  <a:schemeClr val="bg1"/>
                </a:solidFill>
              </a:rPr>
              <a:t>Meta-parameter tuning is as artist as it is scientific.  The number of possible setting combinations is limitless.  Some knowledge of the settings and their impact is necessary to avoid wasting time on ineffective changes.</a:t>
            </a:r>
          </a:p>
        </p:txBody>
      </p:sp>
    </p:spTree>
    <p:extLst>
      <p:ext uri="{BB962C8B-B14F-4D97-AF65-F5344CB8AC3E}">
        <p14:creationId xmlns:p14="http://schemas.microsoft.com/office/powerpoint/2010/main" val="3523205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266185" cy="523220"/>
          </a:xfrm>
          <a:prstGeom prst="rect">
            <a:avLst/>
          </a:prstGeom>
          <a:noFill/>
        </p:spPr>
        <p:txBody>
          <a:bodyPr wrap="none" rtlCol="0">
            <a:spAutoFit/>
          </a:bodyPr>
          <a:lstStyle/>
          <a:p>
            <a:r>
              <a:rPr lang="en-US" sz="2800" b="1" dirty="0">
                <a:solidFill>
                  <a:schemeClr val="bg2"/>
                </a:solidFill>
              </a:rPr>
              <a:t>Mask R-CNN – Improvements</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Regularization</a:t>
            </a:r>
            <a:br>
              <a:rPr lang="en-US" b="1" dirty="0">
                <a:solidFill>
                  <a:schemeClr val="bg1"/>
                </a:solidFill>
              </a:rPr>
            </a:br>
            <a:r>
              <a:rPr lang="en-US" sz="1600" dirty="0">
                <a:solidFill>
                  <a:schemeClr val="bg1"/>
                </a:solidFill>
              </a:rPr>
              <a:t>Introduce regularization and further augmentation into the model and training process so to avoid performance plateau and improve results.</a:t>
            </a:r>
          </a:p>
          <a:p>
            <a:pPr marL="349250" lvl="1" indent="-230188">
              <a:spcAft>
                <a:spcPts val="1200"/>
              </a:spcAft>
              <a:buFont typeface="Arial" panose="020B0604020202020204" pitchFamily="34" charset="0"/>
              <a:buChar char="•"/>
            </a:pPr>
            <a:r>
              <a:rPr lang="en-US" b="1" dirty="0">
                <a:solidFill>
                  <a:schemeClr val="bg1"/>
                </a:solidFill>
              </a:rPr>
              <a:t>Augmentation</a:t>
            </a:r>
            <a:br>
              <a:rPr lang="en-US" b="1" dirty="0">
                <a:solidFill>
                  <a:schemeClr val="bg1"/>
                </a:solidFill>
              </a:rPr>
            </a:br>
            <a:r>
              <a:rPr lang="en-US" sz="1600" dirty="0">
                <a:solidFill>
                  <a:schemeClr val="bg1"/>
                </a:solidFill>
              </a:rPr>
              <a:t>Review augmentation to ensure effective use.</a:t>
            </a:r>
          </a:p>
          <a:p>
            <a:pPr marL="349250" lvl="1" indent="-230188">
              <a:spcAft>
                <a:spcPts val="1200"/>
              </a:spcAft>
              <a:buFont typeface="Arial" panose="020B0604020202020204" pitchFamily="34" charset="0"/>
              <a:buChar char="•"/>
            </a:pPr>
            <a:r>
              <a:rPr lang="en-US" b="1" dirty="0">
                <a:solidFill>
                  <a:schemeClr val="bg1"/>
                </a:solidFill>
              </a:rPr>
              <a:t>Performance Improvements</a:t>
            </a:r>
            <a:br>
              <a:rPr lang="en-US" b="1" dirty="0">
                <a:solidFill>
                  <a:schemeClr val="bg1"/>
                </a:solidFill>
              </a:rPr>
            </a:br>
            <a:r>
              <a:rPr lang="en-US" sz="1600" dirty="0">
                <a:solidFill>
                  <a:schemeClr val="bg1"/>
                </a:solidFill>
              </a:rPr>
              <a:t>Consider ways to improve training speed: using gray-scale images, smaller image sizes.</a:t>
            </a:r>
          </a:p>
          <a:p>
            <a:pPr marL="349250" lvl="1" indent="-230188">
              <a:spcAft>
                <a:spcPts val="1200"/>
              </a:spcAft>
              <a:buFont typeface="Arial" panose="020B0604020202020204" pitchFamily="34" charset="0"/>
              <a:buChar char="•"/>
            </a:pPr>
            <a:r>
              <a:rPr lang="en-US" b="1" dirty="0">
                <a:solidFill>
                  <a:schemeClr val="bg1"/>
                </a:solidFill>
              </a:rPr>
              <a:t>Expand Model Capacity</a:t>
            </a:r>
            <a:br>
              <a:rPr lang="en-US" b="1" dirty="0">
                <a:solidFill>
                  <a:schemeClr val="bg1"/>
                </a:solidFill>
              </a:rPr>
            </a:br>
            <a:r>
              <a:rPr lang="en-US" sz="1600" dirty="0">
                <a:solidFill>
                  <a:schemeClr val="bg1"/>
                </a:solidFill>
              </a:rPr>
              <a:t>Add fine-details included in dataset which were removed for project.</a:t>
            </a:r>
          </a:p>
          <a:p>
            <a:pPr marL="349250" lvl="1" indent="-230188">
              <a:spcAft>
                <a:spcPts val="1200"/>
              </a:spcAft>
              <a:buFont typeface="Arial" panose="020B0604020202020204" pitchFamily="34" charset="0"/>
              <a:buChar char="•"/>
            </a:pPr>
            <a:r>
              <a:rPr lang="en-US" b="1" dirty="0">
                <a:solidFill>
                  <a:schemeClr val="bg1"/>
                </a:solidFill>
              </a:rPr>
              <a:t>Use Different Transfer Learning Sources</a:t>
            </a:r>
            <a:br>
              <a:rPr lang="en-US" b="1" dirty="0">
                <a:solidFill>
                  <a:schemeClr val="bg1"/>
                </a:solidFill>
              </a:rPr>
            </a:br>
            <a:r>
              <a:rPr lang="en-US" sz="1600" dirty="0">
                <a:solidFill>
                  <a:schemeClr val="bg1"/>
                </a:solidFill>
              </a:rPr>
              <a:t>Try training model with different bases (e.g. ResNet152)</a:t>
            </a:r>
          </a:p>
          <a:p>
            <a:pPr marL="349250" lvl="1" indent="-230188">
              <a:spcAft>
                <a:spcPts val="1200"/>
              </a:spcAft>
              <a:buFont typeface="Arial" panose="020B0604020202020204" pitchFamily="34" charset="0"/>
              <a:buChar char="•"/>
            </a:pPr>
            <a:r>
              <a:rPr lang="en-US" b="1" dirty="0">
                <a:solidFill>
                  <a:schemeClr val="bg1"/>
                </a:solidFill>
              </a:rPr>
              <a:t>YOLACT</a:t>
            </a:r>
            <a:br>
              <a:rPr lang="en-US" b="1" dirty="0">
                <a:solidFill>
                  <a:schemeClr val="bg1"/>
                </a:solidFill>
              </a:rPr>
            </a:br>
            <a:r>
              <a:rPr lang="en-US" sz="1600" dirty="0">
                <a:solidFill>
                  <a:schemeClr val="bg1"/>
                </a:solidFill>
              </a:rPr>
              <a:t>Implement YOLACT for real-time segmentation</a:t>
            </a:r>
            <a:endParaRPr lang="en-US" sz="1400" dirty="0">
              <a:solidFill>
                <a:schemeClr val="bg1"/>
              </a:solidFill>
            </a:endParaRPr>
          </a:p>
        </p:txBody>
      </p:sp>
    </p:spTree>
    <p:extLst>
      <p:ext uri="{BB962C8B-B14F-4D97-AF65-F5344CB8AC3E}">
        <p14:creationId xmlns:p14="http://schemas.microsoft.com/office/powerpoint/2010/main" val="164381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56DBC-990E-7D45-B17A-75B8A898C40F}"/>
              </a:ext>
            </a:extLst>
          </p:cNvPr>
          <p:cNvSpPr txBox="1"/>
          <p:nvPr/>
        </p:nvSpPr>
        <p:spPr>
          <a:xfrm>
            <a:off x="3800104" y="2921330"/>
            <a:ext cx="2361544" cy="707886"/>
          </a:xfrm>
          <a:prstGeom prst="rect">
            <a:avLst/>
          </a:prstGeom>
          <a:noFill/>
        </p:spPr>
        <p:txBody>
          <a:bodyPr wrap="none" rtlCol="0">
            <a:spAutoFit/>
          </a:bodyPr>
          <a:lstStyle/>
          <a:p>
            <a:r>
              <a:rPr lang="en-US" sz="4000" dirty="0">
                <a:solidFill>
                  <a:schemeClr val="bg1"/>
                </a:solidFill>
              </a:rPr>
              <a:t>BACKUP </a:t>
            </a:r>
          </a:p>
        </p:txBody>
      </p:sp>
    </p:spTree>
    <p:extLst>
      <p:ext uri="{BB962C8B-B14F-4D97-AF65-F5344CB8AC3E}">
        <p14:creationId xmlns:p14="http://schemas.microsoft.com/office/powerpoint/2010/main" val="252413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1D555-9AA7-1742-947D-37F43CC2E60D}"/>
              </a:ext>
            </a:extLst>
          </p:cNvPr>
          <p:cNvSpPr/>
          <p:nvPr/>
        </p:nvSpPr>
        <p:spPr>
          <a:xfrm>
            <a:off x="6176810" y="1606379"/>
            <a:ext cx="5438541" cy="329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376D7EC6-B6B2-BF43-B306-D76A662B0B9F}"/>
              </a:ext>
            </a:extLst>
          </p:cNvPr>
          <p:cNvSpPr/>
          <p:nvPr/>
        </p:nvSpPr>
        <p:spPr>
          <a:xfrm>
            <a:off x="7147908"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5396E083-36C0-8544-8656-54043D0ACD8F}"/>
              </a:ext>
            </a:extLst>
          </p:cNvPr>
          <p:cNvSpPr/>
          <p:nvPr/>
        </p:nvSpPr>
        <p:spPr>
          <a:xfrm>
            <a:off x="6912339"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4D38F851-A847-8C48-9FCA-DBF4E6FFAE19}"/>
              </a:ext>
            </a:extLst>
          </p:cNvPr>
          <p:cNvSpPr/>
          <p:nvPr/>
        </p:nvSpPr>
        <p:spPr>
          <a:xfrm>
            <a:off x="6689917"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B2C7DC-0D62-A245-9550-F6C58459EAB1}"/>
              </a:ext>
            </a:extLst>
          </p:cNvPr>
          <p:cNvSpPr/>
          <p:nvPr/>
        </p:nvSpPr>
        <p:spPr>
          <a:xfrm rot="20067578" flipH="1">
            <a:off x="9664227"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Freeform 16">
            <a:extLst>
              <a:ext uri="{FF2B5EF4-FFF2-40B4-BE49-F238E27FC236}">
                <a16:creationId xmlns:a16="http://schemas.microsoft.com/office/drawing/2014/main" id="{EBAE1DA0-01C5-4F45-B4B6-BAD0E4F8731F}"/>
              </a:ext>
            </a:extLst>
          </p:cNvPr>
          <p:cNvSpPr/>
          <p:nvPr/>
        </p:nvSpPr>
        <p:spPr>
          <a:xfrm rot="1532422">
            <a:off x="7215226"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8" name="Cube 17">
            <a:extLst>
              <a:ext uri="{FF2B5EF4-FFF2-40B4-BE49-F238E27FC236}">
                <a16:creationId xmlns:a16="http://schemas.microsoft.com/office/drawing/2014/main" id="{F56594B6-42B0-F045-B8CB-4F3D26DAC74C}"/>
              </a:ext>
            </a:extLst>
          </p:cNvPr>
          <p:cNvSpPr/>
          <p:nvPr/>
        </p:nvSpPr>
        <p:spPr>
          <a:xfrm>
            <a:off x="6432602" y="1865625"/>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A7F681B5-18FA-C943-A7BC-E4A2F5289B0C}"/>
              </a:ext>
            </a:extLst>
          </p:cNvPr>
          <p:cNvSpPr/>
          <p:nvPr/>
        </p:nvSpPr>
        <p:spPr>
          <a:xfrm>
            <a:off x="7969067"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0BC5D7FF-2929-6743-B89F-20C9CC2DFA3B}"/>
              </a:ext>
            </a:extLst>
          </p:cNvPr>
          <p:cNvSpPr/>
          <p:nvPr/>
        </p:nvSpPr>
        <p:spPr>
          <a:xfrm>
            <a:off x="9919940"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7BA14D56-73A7-F447-B1E5-237F58687EA6}"/>
              </a:ext>
            </a:extLst>
          </p:cNvPr>
          <p:cNvSpPr/>
          <p:nvPr/>
        </p:nvSpPr>
        <p:spPr>
          <a:xfrm>
            <a:off x="9684371"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BF8A917-CF08-D840-BAB9-1A85B8019EF0}"/>
              </a:ext>
            </a:extLst>
          </p:cNvPr>
          <p:cNvSpPr/>
          <p:nvPr/>
        </p:nvSpPr>
        <p:spPr>
          <a:xfrm>
            <a:off x="9461949"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40C87C4-B992-A44D-8831-74E1FDDCA4A5}"/>
              </a:ext>
            </a:extLst>
          </p:cNvPr>
          <p:cNvSpPr/>
          <p:nvPr/>
        </p:nvSpPr>
        <p:spPr>
          <a:xfrm>
            <a:off x="9204634"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E3FE2F-34C2-8544-AA05-5382620F65B6}"/>
              </a:ext>
            </a:extLst>
          </p:cNvPr>
          <p:cNvSpPr txBox="1"/>
          <p:nvPr/>
        </p:nvSpPr>
        <p:spPr>
          <a:xfrm>
            <a:off x="8127608" y="4375632"/>
            <a:ext cx="1250663" cy="369332"/>
          </a:xfrm>
          <a:prstGeom prst="rect">
            <a:avLst/>
          </a:prstGeom>
          <a:noFill/>
        </p:spPr>
        <p:txBody>
          <a:bodyPr wrap="none" rtlCol="0">
            <a:spAutoFit/>
          </a:bodyPr>
          <a:lstStyle/>
          <a:p>
            <a:r>
              <a:rPr lang="en-US" dirty="0"/>
              <a:t>Encoding</a:t>
            </a:r>
          </a:p>
        </p:txBody>
      </p:sp>
      <p:sp>
        <p:nvSpPr>
          <p:cNvPr id="28" name="Rectangle 27">
            <a:extLst>
              <a:ext uri="{FF2B5EF4-FFF2-40B4-BE49-F238E27FC236}">
                <a16:creationId xmlns:a16="http://schemas.microsoft.com/office/drawing/2014/main" id="{AA763A12-8134-EF4A-8A5D-6C0B560CE16E}"/>
              </a:ext>
            </a:extLst>
          </p:cNvPr>
          <p:cNvSpPr/>
          <p:nvPr/>
        </p:nvSpPr>
        <p:spPr>
          <a:xfrm>
            <a:off x="545179" y="1606379"/>
            <a:ext cx="5438541" cy="329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4D9A01FC-99CE-6745-88FB-40038DF4584D}"/>
              </a:ext>
            </a:extLst>
          </p:cNvPr>
          <p:cNvSpPr/>
          <p:nvPr/>
        </p:nvSpPr>
        <p:spPr>
          <a:xfrm>
            <a:off x="2900680" y="3333539"/>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89120AC9-8C2A-4F4F-91D6-32F07BF67579}"/>
              </a:ext>
            </a:extLst>
          </p:cNvPr>
          <p:cNvSpPr/>
          <p:nvPr/>
        </p:nvSpPr>
        <p:spPr>
          <a:xfrm>
            <a:off x="2665111" y="2728725"/>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C734110B-436F-6745-B38A-A11E3F3AECDC}"/>
              </a:ext>
            </a:extLst>
          </p:cNvPr>
          <p:cNvSpPr/>
          <p:nvPr/>
        </p:nvSpPr>
        <p:spPr>
          <a:xfrm>
            <a:off x="2442689" y="2443682"/>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2A87B13F-7E25-FF4F-9C77-91EA8D1A5556}"/>
              </a:ext>
            </a:extLst>
          </p:cNvPr>
          <p:cNvSpPr/>
          <p:nvPr/>
        </p:nvSpPr>
        <p:spPr>
          <a:xfrm>
            <a:off x="2185374" y="2000342"/>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02F675A2-9C1E-1945-BBBE-B3AD55F86762}"/>
              </a:ext>
            </a:extLst>
          </p:cNvPr>
          <p:cNvCxnSpPr/>
          <p:nvPr/>
        </p:nvCxnSpPr>
        <p:spPr>
          <a:xfrm>
            <a:off x="4683211" y="1951644"/>
            <a:ext cx="0" cy="2494355"/>
          </a:xfrm>
          <a:prstGeom prst="straightConnector1">
            <a:avLst/>
          </a:prstGeom>
          <a:ln w="34925">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FD813B-650A-5749-A944-25E8E90002FC}"/>
              </a:ext>
            </a:extLst>
          </p:cNvPr>
          <p:cNvCxnSpPr/>
          <p:nvPr/>
        </p:nvCxnSpPr>
        <p:spPr>
          <a:xfrm>
            <a:off x="1964723" y="1951644"/>
            <a:ext cx="0" cy="249435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17C3106-F88E-2F4B-A794-ECC079906F6D}"/>
              </a:ext>
            </a:extLst>
          </p:cNvPr>
          <p:cNvSpPr txBox="1"/>
          <p:nvPr/>
        </p:nvSpPr>
        <p:spPr>
          <a:xfrm>
            <a:off x="4836022" y="1951644"/>
            <a:ext cx="1063112" cy="307777"/>
          </a:xfrm>
          <a:prstGeom prst="rect">
            <a:avLst/>
          </a:prstGeom>
          <a:noFill/>
        </p:spPr>
        <p:txBody>
          <a:bodyPr wrap="none" rtlCol="0">
            <a:spAutoFit/>
          </a:bodyPr>
          <a:lstStyle/>
          <a:p>
            <a:r>
              <a:rPr lang="en-US" sz="1400" dirty="0">
                <a:solidFill>
                  <a:schemeClr val="bg1"/>
                </a:solidFill>
              </a:rPr>
              <a:t>Resolution</a:t>
            </a:r>
          </a:p>
        </p:txBody>
      </p:sp>
      <p:sp>
        <p:nvSpPr>
          <p:cNvPr id="38" name="TextBox 37">
            <a:extLst>
              <a:ext uri="{FF2B5EF4-FFF2-40B4-BE49-F238E27FC236}">
                <a16:creationId xmlns:a16="http://schemas.microsoft.com/office/drawing/2014/main" id="{F010E95C-D03C-274B-A944-B5CA574E3A8B}"/>
              </a:ext>
            </a:extLst>
          </p:cNvPr>
          <p:cNvSpPr txBox="1"/>
          <p:nvPr/>
        </p:nvSpPr>
        <p:spPr>
          <a:xfrm>
            <a:off x="910467" y="3949305"/>
            <a:ext cx="1129672" cy="523220"/>
          </a:xfrm>
          <a:prstGeom prst="rect">
            <a:avLst/>
          </a:prstGeom>
          <a:noFill/>
        </p:spPr>
        <p:txBody>
          <a:bodyPr wrap="square" rtlCol="0">
            <a:spAutoFit/>
          </a:bodyPr>
          <a:lstStyle/>
          <a:p>
            <a:r>
              <a:rPr lang="en-US" sz="1400" dirty="0">
                <a:solidFill>
                  <a:schemeClr val="bg1"/>
                </a:solidFill>
              </a:rPr>
              <a:t>Semantic Meaning</a:t>
            </a:r>
          </a:p>
        </p:txBody>
      </p:sp>
    </p:spTree>
    <p:extLst>
      <p:ext uri="{BB962C8B-B14F-4D97-AF65-F5344CB8AC3E}">
        <p14:creationId xmlns:p14="http://schemas.microsoft.com/office/powerpoint/2010/main" val="304004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1D555-9AA7-1742-947D-37F43CC2E60D}"/>
              </a:ext>
            </a:extLst>
          </p:cNvPr>
          <p:cNvSpPr/>
          <p:nvPr/>
        </p:nvSpPr>
        <p:spPr>
          <a:xfrm>
            <a:off x="161430" y="4158113"/>
            <a:ext cx="3399917" cy="18480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A6ADA6-3DCC-2E4A-AC44-F0A42D54C030}"/>
              </a:ext>
            </a:extLst>
          </p:cNvPr>
          <p:cNvGrpSpPr/>
          <p:nvPr/>
        </p:nvGrpSpPr>
        <p:grpSpPr>
          <a:xfrm>
            <a:off x="3899467" y="1865625"/>
            <a:ext cx="4988711" cy="2879339"/>
            <a:chOff x="3899467" y="1865625"/>
            <a:chExt cx="4988711" cy="2879339"/>
          </a:xfrm>
        </p:grpSpPr>
        <p:sp>
          <p:nvSpPr>
            <p:cNvPr id="22" name="Cube 21">
              <a:extLst>
                <a:ext uri="{FF2B5EF4-FFF2-40B4-BE49-F238E27FC236}">
                  <a16:creationId xmlns:a16="http://schemas.microsoft.com/office/drawing/2014/main" id="{376D7EC6-B6B2-BF43-B306-D76A662B0B9F}"/>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5396E083-36C0-8544-8656-54043D0ACD8F}"/>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4D38F851-A847-8C48-9FCA-DBF4E6FFAE19}"/>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B2C7DC-0D62-A245-9550-F6C58459EAB1}"/>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Freeform 16">
              <a:extLst>
                <a:ext uri="{FF2B5EF4-FFF2-40B4-BE49-F238E27FC236}">
                  <a16:creationId xmlns:a16="http://schemas.microsoft.com/office/drawing/2014/main" id="{EBAE1DA0-01C5-4F45-B4B6-BAD0E4F8731F}"/>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8" name="Cube 17">
              <a:extLst>
                <a:ext uri="{FF2B5EF4-FFF2-40B4-BE49-F238E27FC236}">
                  <a16:creationId xmlns:a16="http://schemas.microsoft.com/office/drawing/2014/main" id="{F56594B6-42B0-F045-B8CB-4F3D26DAC74C}"/>
                </a:ext>
              </a:extLst>
            </p:cNvPr>
            <p:cNvSpPr/>
            <p:nvPr/>
          </p:nvSpPr>
          <p:spPr>
            <a:xfrm>
              <a:off x="3899467" y="1865625"/>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A7F681B5-18FA-C943-A7BC-E4A2F5289B0C}"/>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0BC5D7FF-2929-6743-B89F-20C9CC2DFA3B}"/>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7BA14D56-73A7-F447-B1E5-237F58687EA6}"/>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BF8A917-CF08-D840-BAB9-1A85B8019EF0}"/>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40C87C4-B992-A44D-8831-74E1FDDCA4A5}"/>
                </a:ext>
              </a:extLst>
            </p:cNvPr>
            <p:cNvSpPr/>
            <p:nvPr/>
          </p:nvSpPr>
          <p:spPr>
            <a:xfrm>
              <a:off x="6671499"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E3FE2F-34C2-8544-AA05-5382620F65B6}"/>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 name="Straight Arrow Connector 3">
              <a:extLst>
                <a:ext uri="{FF2B5EF4-FFF2-40B4-BE49-F238E27FC236}">
                  <a16:creationId xmlns:a16="http://schemas.microsoft.com/office/drawing/2014/main" id="{DD16032E-33D5-0C48-B8A5-9E968F9D3E2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74ED4D2-18D8-D243-B746-DB67161BD4EA}"/>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BAE4E2-343D-5044-AA9F-F7B6D9E73E48}"/>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38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163468C2-1192-C148-BB5C-C9316D4F88DB}"/>
              </a:ext>
            </a:extLst>
          </p:cNvPr>
          <p:cNvSpPr/>
          <p:nvPr/>
        </p:nvSpPr>
        <p:spPr>
          <a:xfrm>
            <a:off x="7013714" y="5214275"/>
            <a:ext cx="847594" cy="139092"/>
          </a:xfrm>
          <a:prstGeom prst="parallelogram">
            <a:avLst>
              <a:gd name="adj" fmla="val 111408"/>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C5720D6E-ECD2-E54C-A9FC-496C1ECC5005}"/>
              </a:ext>
            </a:extLst>
          </p:cNvPr>
          <p:cNvSpPr/>
          <p:nvPr/>
        </p:nvSpPr>
        <p:spPr>
          <a:xfrm>
            <a:off x="6802859" y="4878761"/>
            <a:ext cx="1419616" cy="259336"/>
          </a:xfrm>
          <a:prstGeom prst="parallelogram">
            <a:avLst>
              <a:gd name="adj" fmla="val 111408"/>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6D355A9C-2469-2143-A804-64AF83D76E22}"/>
              </a:ext>
            </a:extLst>
          </p:cNvPr>
          <p:cNvSpPr/>
          <p:nvPr/>
        </p:nvSpPr>
        <p:spPr>
          <a:xfrm>
            <a:off x="6618100" y="4485338"/>
            <a:ext cx="1939446" cy="318267"/>
          </a:xfrm>
          <a:prstGeom prst="parallelogram">
            <a:avLst>
              <a:gd name="adj" fmla="val 111408"/>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F41358C1-6D29-B646-93F6-A4FFDDB94B61}"/>
              </a:ext>
            </a:extLst>
          </p:cNvPr>
          <p:cNvSpPr/>
          <p:nvPr/>
        </p:nvSpPr>
        <p:spPr>
          <a:xfrm>
            <a:off x="6554425" y="4008328"/>
            <a:ext cx="2442576" cy="400832"/>
          </a:xfrm>
          <a:prstGeom prst="parallelogram">
            <a:avLst>
              <a:gd name="adj" fmla="val 11140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7119257" cy="523220"/>
          </a:xfrm>
          <a:prstGeom prst="rect">
            <a:avLst/>
          </a:prstGeom>
          <a:noFill/>
        </p:spPr>
        <p:txBody>
          <a:bodyPr wrap="none" rtlCol="0">
            <a:spAutoFit/>
          </a:bodyPr>
          <a:lstStyle/>
          <a:p>
            <a:r>
              <a:rPr lang="en-US" sz="2800" b="1" dirty="0">
                <a:solidFill>
                  <a:schemeClr val="bg2"/>
                </a:solidFill>
              </a:rPr>
              <a:t>Pyramid Structure – Pre-Trained Encoder</a:t>
            </a:r>
          </a:p>
        </p:txBody>
      </p:sp>
      <p:sp>
        <p:nvSpPr>
          <p:cNvPr id="17" name="TextBox 16">
            <a:extLst>
              <a:ext uri="{FF2B5EF4-FFF2-40B4-BE49-F238E27FC236}">
                <a16:creationId xmlns:a16="http://schemas.microsoft.com/office/drawing/2014/main" id="{E5AB65C4-ECE8-394B-AD70-8B268900448D}"/>
              </a:ext>
            </a:extLst>
          </p:cNvPr>
          <p:cNvSpPr txBox="1"/>
          <p:nvPr/>
        </p:nvSpPr>
        <p:spPr>
          <a:xfrm>
            <a:off x="1163270" y="2041312"/>
            <a:ext cx="2604988" cy="1661993"/>
          </a:xfrm>
          <a:prstGeom prst="rect">
            <a:avLst/>
          </a:prstGeom>
          <a:noFill/>
        </p:spPr>
        <p:txBody>
          <a:bodyPr wrap="square" rtlCol="0">
            <a:spAutoFit/>
          </a:bodyPr>
          <a:lstStyle/>
          <a:p>
            <a:r>
              <a:rPr lang="en-US" sz="2400" b="1" dirty="0">
                <a:solidFill>
                  <a:schemeClr val="bg1"/>
                </a:solidFill>
              </a:rPr>
              <a:t>Pre-Trained Encoder</a:t>
            </a:r>
            <a:endParaRPr lang="en-US" b="1" dirty="0">
              <a:solidFill>
                <a:schemeClr val="bg1"/>
              </a:solidFill>
            </a:endParaRPr>
          </a:p>
          <a:p>
            <a:r>
              <a:rPr lang="en-US" dirty="0">
                <a:solidFill>
                  <a:schemeClr val="bg1"/>
                </a:solidFill>
              </a:rPr>
              <a:t>Plugs into a decoder.</a:t>
            </a:r>
          </a:p>
          <a:p>
            <a:r>
              <a:rPr lang="en-US" dirty="0">
                <a:solidFill>
                  <a:schemeClr val="bg1"/>
                </a:solidFill>
              </a:rPr>
              <a:t>Avoids training from scratch.</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21779" y="2014445"/>
            <a:ext cx="2045055" cy="1015663"/>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Trained on specific dataset.</a:t>
            </a:r>
          </a:p>
        </p:txBody>
      </p:sp>
      <p:cxnSp>
        <p:nvCxnSpPr>
          <p:cNvPr id="20" name="Straight Arrow Connector 19">
            <a:extLst>
              <a:ext uri="{FF2B5EF4-FFF2-40B4-BE49-F238E27FC236}">
                <a16:creationId xmlns:a16="http://schemas.microsoft.com/office/drawing/2014/main" id="{4D799B5D-1C3F-F44F-B794-1519B634E9DF}"/>
              </a:ext>
            </a:extLst>
          </p:cNvPr>
          <p:cNvCxnSpPr>
            <a:cxnSpLocks/>
          </p:cNvCxnSpPr>
          <p:nvPr/>
        </p:nvCxnSpPr>
        <p:spPr>
          <a:xfrm>
            <a:off x="5047989" y="5321399"/>
            <a:ext cx="1855078"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B1316A-269D-834D-BE3A-B8524F79FC0E}"/>
              </a:ext>
            </a:extLst>
          </p:cNvPr>
          <p:cNvCxnSpPr/>
          <p:nvPr/>
        </p:nvCxnSpPr>
        <p:spPr>
          <a:xfrm>
            <a:off x="5274071" y="5001724"/>
            <a:ext cx="1402915"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800910-BF39-6E4D-9E37-45ED211C0038}"/>
              </a:ext>
            </a:extLst>
          </p:cNvPr>
          <p:cNvCxnSpPr>
            <a:cxnSpLocks/>
          </p:cNvCxnSpPr>
          <p:nvPr/>
        </p:nvCxnSpPr>
        <p:spPr>
          <a:xfrm>
            <a:off x="5417507" y="4682049"/>
            <a:ext cx="1116042"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can still share features from various scales.  Decoder design must take encoder dimensions into account.</a:t>
            </a:r>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328066" y="3163298"/>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4BAE75-3075-0545-B5C0-4648AEE25059}"/>
              </a:ext>
            </a:extLst>
          </p:cNvPr>
          <p:cNvSpPr/>
          <p:nvPr/>
        </p:nvSpPr>
        <p:spPr>
          <a:xfrm>
            <a:off x="5185350" y="5625323"/>
            <a:ext cx="1505190" cy="2875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Encoding</a:t>
            </a:r>
          </a:p>
        </p:txBody>
      </p:sp>
      <p:sp>
        <p:nvSpPr>
          <p:cNvPr id="30" name="Freeform 29">
            <a:extLst>
              <a:ext uri="{FF2B5EF4-FFF2-40B4-BE49-F238E27FC236}">
                <a16:creationId xmlns:a16="http://schemas.microsoft.com/office/drawing/2014/main" id="{E00007B3-A171-3947-A1D6-96DD9D2C086D}"/>
              </a:ext>
            </a:extLst>
          </p:cNvPr>
          <p:cNvSpPr/>
          <p:nvPr/>
        </p:nvSpPr>
        <p:spPr>
          <a:xfrm rot="20067578" flipH="1">
            <a:off x="6791936" y="5595419"/>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25" name="Picture 24">
            <a:extLst>
              <a:ext uri="{FF2B5EF4-FFF2-40B4-BE49-F238E27FC236}">
                <a16:creationId xmlns:a16="http://schemas.microsoft.com/office/drawing/2014/main" id="{1AFECB33-6C5F-2F40-8B42-4CAB8537D405}"/>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a14:imgEffect>
                      <a14:colorTemperature colorTemp="9012"/>
                    </a14:imgEffect>
                    <a14:imgEffect>
                      <a14:saturation sat="27000"/>
                    </a14:imgEffect>
                  </a14:imgLayer>
                </a14:imgProps>
              </a:ext>
            </a:extLst>
          </a:blip>
          <a:stretch>
            <a:fillRect/>
          </a:stretch>
        </p:blipFill>
        <p:spPr>
          <a:xfrm>
            <a:off x="2580362" y="3529517"/>
            <a:ext cx="2384421" cy="2456764"/>
          </a:xfrm>
          <a:prstGeom prst="rect">
            <a:avLst/>
          </a:prstGeom>
        </p:spPr>
      </p:pic>
      <p:sp>
        <p:nvSpPr>
          <p:cNvPr id="32" name="TextBox 31">
            <a:extLst>
              <a:ext uri="{FF2B5EF4-FFF2-40B4-BE49-F238E27FC236}">
                <a16:creationId xmlns:a16="http://schemas.microsoft.com/office/drawing/2014/main" id="{DCB2ED97-A0A4-F144-992A-9B2D9F8CBE2A}"/>
              </a:ext>
            </a:extLst>
          </p:cNvPr>
          <p:cNvSpPr txBox="1"/>
          <p:nvPr/>
        </p:nvSpPr>
        <p:spPr>
          <a:xfrm>
            <a:off x="3223752" y="4862142"/>
            <a:ext cx="1265121" cy="584775"/>
          </a:xfrm>
          <a:prstGeom prst="rect">
            <a:avLst/>
          </a:prstGeom>
          <a:noFill/>
        </p:spPr>
        <p:txBody>
          <a:bodyPr wrap="square" rtlCol="0">
            <a:spAutoFit/>
          </a:bodyPr>
          <a:lstStyle/>
          <a:p>
            <a:r>
              <a:rPr lang="en-US" sz="1600" i="1" dirty="0"/>
              <a:t>e.g. </a:t>
            </a:r>
          </a:p>
          <a:p>
            <a:r>
              <a:rPr lang="en-US" sz="1600" i="1" dirty="0"/>
              <a:t>ResNet101</a:t>
            </a:r>
          </a:p>
        </p:txBody>
      </p:sp>
      <p:sp>
        <p:nvSpPr>
          <p:cNvPr id="33" name="TextBox 32">
            <a:extLst>
              <a:ext uri="{FF2B5EF4-FFF2-40B4-BE49-F238E27FC236}">
                <a16:creationId xmlns:a16="http://schemas.microsoft.com/office/drawing/2014/main" id="{A15BDE9E-7D64-1D45-87A2-BAA52E0488B7}"/>
              </a:ext>
            </a:extLst>
          </p:cNvPr>
          <p:cNvSpPr txBox="1"/>
          <p:nvPr/>
        </p:nvSpPr>
        <p:spPr>
          <a:xfrm>
            <a:off x="601887" y="1062568"/>
            <a:ext cx="4446102" cy="369332"/>
          </a:xfrm>
          <a:prstGeom prst="rect">
            <a:avLst/>
          </a:prstGeom>
          <a:noFill/>
        </p:spPr>
        <p:txBody>
          <a:bodyPr wrap="square" rtlCol="0">
            <a:spAutoFit/>
          </a:bodyPr>
          <a:lstStyle/>
          <a:p>
            <a:r>
              <a:rPr lang="en-US" dirty="0">
                <a:solidFill>
                  <a:schemeClr val="bg1"/>
                </a:solidFill>
              </a:rPr>
              <a:t>Major benefit of Encoder Structure</a:t>
            </a:r>
          </a:p>
        </p:txBody>
      </p:sp>
    </p:spTree>
    <p:extLst>
      <p:ext uri="{BB962C8B-B14F-4D97-AF65-F5344CB8AC3E}">
        <p14:creationId xmlns:p14="http://schemas.microsoft.com/office/powerpoint/2010/main" val="404527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97971-AE9D-104A-A6FC-12ADA7215ABB}"/>
              </a:ext>
            </a:extLst>
          </p:cNvPr>
          <p:cNvSpPr/>
          <p:nvPr/>
        </p:nvSpPr>
        <p:spPr>
          <a:xfrm>
            <a:off x="601887" y="1370345"/>
            <a:ext cx="10964037" cy="3963182"/>
          </a:xfrm>
          <a:prstGeom prst="rect">
            <a:avLst/>
          </a:prstGeom>
          <a:solidFill>
            <a:schemeClr val="tx1"/>
          </a:solid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75A4172-E1E3-CF4B-9ABA-C6F3EBD14A98}"/>
              </a:ext>
            </a:extLst>
          </p:cNvPr>
          <p:cNvSpPr/>
          <p:nvPr/>
        </p:nvSpPr>
        <p:spPr>
          <a:xfrm>
            <a:off x="2949182" y="1907178"/>
            <a:ext cx="182880" cy="2312125"/>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0BCB80B-AC1F-4243-922F-0926FEF1AC32}"/>
              </a:ext>
            </a:extLst>
          </p:cNvPr>
          <p:cNvSpPr/>
          <p:nvPr/>
        </p:nvSpPr>
        <p:spPr>
          <a:xfrm>
            <a:off x="3234541" y="2272938"/>
            <a:ext cx="775063" cy="1580605"/>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4FA080-DA09-744C-B9F8-8AD05857B6BB}"/>
              </a:ext>
            </a:extLst>
          </p:cNvPr>
          <p:cNvSpPr/>
          <p:nvPr/>
        </p:nvSpPr>
        <p:spPr>
          <a:xfrm>
            <a:off x="4099016" y="2697481"/>
            <a:ext cx="1175356" cy="731519"/>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532A9-6A54-E340-8132-DBD0A0BF3482}"/>
              </a:ext>
            </a:extLst>
          </p:cNvPr>
          <p:cNvSpPr/>
          <p:nvPr/>
        </p:nvSpPr>
        <p:spPr>
          <a:xfrm>
            <a:off x="5302064" y="3737320"/>
            <a:ext cx="1817763" cy="2324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Encoding</a:t>
            </a:r>
          </a:p>
        </p:txBody>
      </p:sp>
      <p:sp>
        <p:nvSpPr>
          <p:cNvPr id="7" name="TextBox 6">
            <a:extLst>
              <a:ext uri="{FF2B5EF4-FFF2-40B4-BE49-F238E27FC236}">
                <a16:creationId xmlns:a16="http://schemas.microsoft.com/office/drawing/2014/main" id="{2CFF173E-E38C-714F-A2F9-2860A2EDC294}"/>
              </a:ext>
            </a:extLst>
          </p:cNvPr>
          <p:cNvSpPr txBox="1"/>
          <p:nvPr/>
        </p:nvSpPr>
        <p:spPr>
          <a:xfrm>
            <a:off x="1358545" y="1861178"/>
            <a:ext cx="952583" cy="646331"/>
          </a:xfrm>
          <a:prstGeom prst="rect">
            <a:avLst/>
          </a:prstGeom>
          <a:noFill/>
        </p:spPr>
        <p:txBody>
          <a:bodyPr wrap="square" rtlCol="0">
            <a:spAutoFit/>
          </a:bodyPr>
          <a:lstStyle/>
          <a:p>
            <a:pPr algn="ctr"/>
            <a:r>
              <a:rPr lang="en-US" b="1" dirty="0">
                <a:solidFill>
                  <a:schemeClr val="bg1"/>
                </a:solidFill>
              </a:rPr>
              <a:t>Input:</a:t>
            </a:r>
          </a:p>
          <a:p>
            <a:pPr algn="ctr"/>
            <a:r>
              <a:rPr lang="en-US" dirty="0">
                <a:solidFill>
                  <a:schemeClr val="bg1"/>
                </a:solidFill>
              </a:rPr>
              <a:t>image</a:t>
            </a:r>
          </a:p>
        </p:txBody>
      </p:sp>
      <p:sp>
        <p:nvSpPr>
          <p:cNvPr id="8" name="Rectangle 7">
            <a:extLst>
              <a:ext uri="{FF2B5EF4-FFF2-40B4-BE49-F238E27FC236}">
                <a16:creationId xmlns:a16="http://schemas.microsoft.com/office/drawing/2014/main" id="{01C651C8-838E-DD4E-A39F-6173C4D6923E}"/>
              </a:ext>
            </a:extLst>
          </p:cNvPr>
          <p:cNvSpPr/>
          <p:nvPr/>
        </p:nvSpPr>
        <p:spPr>
          <a:xfrm>
            <a:off x="9318945" y="1903907"/>
            <a:ext cx="182880" cy="2312125"/>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53410F-EF88-F547-AD1B-A5DF3FEBB452}"/>
              </a:ext>
            </a:extLst>
          </p:cNvPr>
          <p:cNvSpPr/>
          <p:nvPr/>
        </p:nvSpPr>
        <p:spPr>
          <a:xfrm>
            <a:off x="8448090" y="2272938"/>
            <a:ext cx="775063" cy="1580605"/>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E31C04-7CCB-8043-8030-A55D01267BB7}"/>
              </a:ext>
            </a:extLst>
          </p:cNvPr>
          <p:cNvSpPr/>
          <p:nvPr/>
        </p:nvSpPr>
        <p:spPr>
          <a:xfrm>
            <a:off x="7206252" y="2697481"/>
            <a:ext cx="1175356" cy="731519"/>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1E559D-4F47-1041-94D5-F15F6742E669}"/>
              </a:ext>
            </a:extLst>
          </p:cNvPr>
          <p:cNvSpPr txBox="1"/>
          <p:nvPr/>
        </p:nvSpPr>
        <p:spPr>
          <a:xfrm>
            <a:off x="9982109" y="1903907"/>
            <a:ext cx="1035312" cy="646331"/>
          </a:xfrm>
          <a:prstGeom prst="rect">
            <a:avLst/>
          </a:prstGeom>
          <a:noFill/>
        </p:spPr>
        <p:txBody>
          <a:bodyPr wrap="square" rtlCol="0">
            <a:spAutoFit/>
          </a:bodyPr>
          <a:lstStyle/>
          <a:p>
            <a:pPr algn="ctr"/>
            <a:r>
              <a:rPr lang="en-US" b="1" dirty="0">
                <a:solidFill>
                  <a:schemeClr val="bg1"/>
                </a:solidFill>
              </a:rPr>
              <a:t>Output:</a:t>
            </a:r>
            <a:r>
              <a:rPr lang="en-US" dirty="0">
                <a:solidFill>
                  <a:schemeClr val="bg1"/>
                </a:solidFill>
              </a:rPr>
              <a:t> Mask</a:t>
            </a:r>
          </a:p>
        </p:txBody>
      </p:sp>
      <p:sp>
        <p:nvSpPr>
          <p:cNvPr id="12" name="Bent-Up Arrow 11">
            <a:extLst>
              <a:ext uri="{FF2B5EF4-FFF2-40B4-BE49-F238E27FC236}">
                <a16:creationId xmlns:a16="http://schemas.microsoft.com/office/drawing/2014/main" id="{CB39C211-7B29-6A44-91C0-124C48EC8F35}"/>
              </a:ext>
            </a:extLst>
          </p:cNvPr>
          <p:cNvSpPr/>
          <p:nvPr/>
        </p:nvSpPr>
        <p:spPr>
          <a:xfrm rot="10800000" flipH="1">
            <a:off x="5444187" y="3040376"/>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746DACA4-BBB7-D34D-B0C5-2A82D08367D7}"/>
              </a:ext>
            </a:extLst>
          </p:cNvPr>
          <p:cNvSpPr/>
          <p:nvPr/>
        </p:nvSpPr>
        <p:spPr>
          <a:xfrm rot="5400000" flipH="1">
            <a:off x="6358963" y="2869471"/>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DCADBA69-9B47-BF49-9DB3-4D2EE2256099}"/>
              </a:ext>
            </a:extLst>
          </p:cNvPr>
          <p:cNvSpPr/>
          <p:nvPr/>
        </p:nvSpPr>
        <p:spPr>
          <a:xfrm rot="16200000">
            <a:off x="4340377" y="3148458"/>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2C9F9044-34AC-B54F-B9EB-3BF78FA9B09E}"/>
              </a:ext>
            </a:extLst>
          </p:cNvPr>
          <p:cNvSpPr/>
          <p:nvPr/>
        </p:nvSpPr>
        <p:spPr>
          <a:xfrm rot="16200000">
            <a:off x="7654392" y="3170646"/>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CB6705-764E-B142-A991-FF53681DDD57}"/>
              </a:ext>
            </a:extLst>
          </p:cNvPr>
          <p:cNvSpPr txBox="1"/>
          <p:nvPr/>
        </p:nvSpPr>
        <p:spPr>
          <a:xfrm>
            <a:off x="4009604" y="4964195"/>
            <a:ext cx="1127232" cy="369332"/>
          </a:xfrm>
          <a:prstGeom prst="rect">
            <a:avLst/>
          </a:prstGeom>
          <a:noFill/>
        </p:spPr>
        <p:txBody>
          <a:bodyPr wrap="none" rtlCol="0">
            <a:spAutoFit/>
          </a:bodyPr>
          <a:lstStyle/>
          <a:p>
            <a:r>
              <a:rPr lang="en-US" dirty="0">
                <a:solidFill>
                  <a:schemeClr val="bg2"/>
                </a:solidFill>
              </a:rPr>
              <a:t>Encoder</a:t>
            </a:r>
          </a:p>
        </p:txBody>
      </p:sp>
      <p:sp>
        <p:nvSpPr>
          <p:cNvPr id="17" name="TextBox 16">
            <a:extLst>
              <a:ext uri="{FF2B5EF4-FFF2-40B4-BE49-F238E27FC236}">
                <a16:creationId xmlns:a16="http://schemas.microsoft.com/office/drawing/2014/main" id="{58308ECC-398C-E349-B500-4049751BE596}"/>
              </a:ext>
            </a:extLst>
          </p:cNvPr>
          <p:cNvSpPr txBox="1"/>
          <p:nvPr/>
        </p:nvSpPr>
        <p:spPr>
          <a:xfrm>
            <a:off x="7392156" y="4964195"/>
            <a:ext cx="1184940" cy="369332"/>
          </a:xfrm>
          <a:prstGeom prst="rect">
            <a:avLst/>
          </a:prstGeom>
          <a:noFill/>
        </p:spPr>
        <p:txBody>
          <a:bodyPr wrap="none" rtlCol="0">
            <a:spAutoFit/>
          </a:bodyPr>
          <a:lstStyle/>
          <a:p>
            <a:r>
              <a:rPr lang="en-US" dirty="0">
                <a:solidFill>
                  <a:schemeClr val="bg2"/>
                </a:solidFill>
              </a:rPr>
              <a:t>Decoder</a:t>
            </a:r>
          </a:p>
        </p:txBody>
      </p:sp>
      <p:sp>
        <p:nvSpPr>
          <p:cNvPr id="20" name="TextBox 19">
            <a:extLst>
              <a:ext uri="{FF2B5EF4-FFF2-40B4-BE49-F238E27FC236}">
                <a16:creationId xmlns:a16="http://schemas.microsoft.com/office/drawing/2014/main" id="{1BEE8711-D644-C844-A54B-2ED69943EDDB}"/>
              </a:ext>
            </a:extLst>
          </p:cNvPr>
          <p:cNvSpPr txBox="1"/>
          <p:nvPr/>
        </p:nvSpPr>
        <p:spPr>
          <a:xfrm>
            <a:off x="601887" y="539348"/>
            <a:ext cx="6731330" cy="830997"/>
          </a:xfrm>
          <a:prstGeom prst="rect">
            <a:avLst/>
          </a:prstGeom>
          <a:noFill/>
        </p:spPr>
        <p:txBody>
          <a:bodyPr wrap="none" rtlCol="0">
            <a:spAutoFit/>
          </a:bodyPr>
          <a:lstStyle/>
          <a:p>
            <a:r>
              <a:rPr lang="en-US" sz="2800" b="1" dirty="0">
                <a:solidFill>
                  <a:schemeClr val="bg2"/>
                </a:solidFill>
              </a:rPr>
              <a:t>Encoder Architecture</a:t>
            </a:r>
          </a:p>
          <a:p>
            <a:r>
              <a:rPr lang="en-US" sz="2000" dirty="0">
                <a:solidFill>
                  <a:schemeClr val="bg1"/>
                </a:solidFill>
              </a:rPr>
              <a:t>Most segmentation models use an encoder structure</a:t>
            </a:r>
          </a:p>
        </p:txBody>
      </p:sp>
      <p:sp>
        <p:nvSpPr>
          <p:cNvPr id="21" name="TextBox 20">
            <a:extLst>
              <a:ext uri="{FF2B5EF4-FFF2-40B4-BE49-F238E27FC236}">
                <a16:creationId xmlns:a16="http://schemas.microsoft.com/office/drawing/2014/main" id="{E85B7AE7-F313-BD47-9F07-51354E650B9B}"/>
              </a:ext>
            </a:extLst>
          </p:cNvPr>
          <p:cNvSpPr txBox="1"/>
          <p:nvPr/>
        </p:nvSpPr>
        <p:spPr>
          <a:xfrm>
            <a:off x="877331" y="5458258"/>
            <a:ext cx="10310314" cy="860393"/>
          </a:xfrm>
          <a:prstGeom prst="rect">
            <a:avLst/>
          </a:prstGeom>
          <a:solidFill>
            <a:srgbClr val="F2DDDA"/>
          </a:solidFill>
        </p:spPr>
        <p:txBody>
          <a:bodyPr wrap="square" rtlCol="0" anchor="ctr">
            <a:noAutofit/>
          </a:bodyPr>
          <a:lstStyle/>
          <a:p>
            <a:r>
              <a:rPr lang="en-US" b="1" dirty="0">
                <a:solidFill>
                  <a:schemeClr val="bg2"/>
                </a:solidFill>
              </a:rPr>
              <a:t>Modularity:</a:t>
            </a:r>
          </a:p>
          <a:p>
            <a:pPr algn="ctr"/>
            <a:r>
              <a:rPr lang="en-US" dirty="0">
                <a:solidFill>
                  <a:schemeClr val="bg2"/>
                </a:solidFill>
              </a:rPr>
              <a:t>A benefit of this structure is that the encoder and decoder portions can be separated.</a:t>
            </a:r>
          </a:p>
        </p:txBody>
      </p:sp>
      <p:sp>
        <p:nvSpPr>
          <p:cNvPr id="22" name="Freeform 21">
            <a:extLst>
              <a:ext uri="{FF2B5EF4-FFF2-40B4-BE49-F238E27FC236}">
                <a16:creationId xmlns:a16="http://schemas.microsoft.com/office/drawing/2014/main" id="{6AAE209B-7C8B-E34E-A51F-482B140338D4}"/>
              </a:ext>
            </a:extLst>
          </p:cNvPr>
          <p:cNvSpPr/>
          <p:nvPr/>
        </p:nvSpPr>
        <p:spPr>
          <a:xfrm>
            <a:off x="3657600" y="1680501"/>
            <a:ext cx="5016843" cy="358364"/>
          </a:xfrm>
          <a:custGeom>
            <a:avLst/>
            <a:gdLst>
              <a:gd name="connsiteX0" fmla="*/ 0 w 5016843"/>
              <a:gd name="connsiteY0" fmla="*/ 346007 h 358364"/>
              <a:gd name="connsiteX1" fmla="*/ 2533135 w 5016843"/>
              <a:gd name="connsiteY1" fmla="*/ 18 h 358364"/>
              <a:gd name="connsiteX2" fmla="*/ 5016843 w 5016843"/>
              <a:gd name="connsiteY2" fmla="*/ 358364 h 358364"/>
            </a:gdLst>
            <a:ahLst/>
            <a:cxnLst>
              <a:cxn ang="0">
                <a:pos x="connsiteX0" y="connsiteY0"/>
              </a:cxn>
              <a:cxn ang="0">
                <a:pos x="connsiteX1" y="connsiteY1"/>
              </a:cxn>
              <a:cxn ang="0">
                <a:pos x="connsiteX2" y="connsiteY2"/>
              </a:cxn>
            </a:cxnLst>
            <a:rect l="l" t="t" r="r" b="b"/>
            <a:pathLst>
              <a:path w="5016843" h="358364">
                <a:moveTo>
                  <a:pt x="0" y="346007"/>
                </a:moveTo>
                <a:cubicBezTo>
                  <a:pt x="848497" y="171983"/>
                  <a:pt x="1696995" y="-2041"/>
                  <a:pt x="2533135" y="18"/>
                </a:cubicBezTo>
                <a:cubicBezTo>
                  <a:pt x="3369275" y="2077"/>
                  <a:pt x="4567881" y="294521"/>
                  <a:pt x="5016843" y="358364"/>
                </a:cubicBezTo>
              </a:path>
            </a:pathLst>
          </a:custGeom>
          <a:noFill/>
          <a:ln>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AF4CB1FB-9AC8-3F49-A9F9-0F83D8EB4CC4}"/>
              </a:ext>
            </a:extLst>
          </p:cNvPr>
          <p:cNvSpPr/>
          <p:nvPr/>
        </p:nvSpPr>
        <p:spPr>
          <a:xfrm>
            <a:off x="4683211" y="2100634"/>
            <a:ext cx="3175686" cy="420144"/>
          </a:xfrm>
          <a:custGeom>
            <a:avLst/>
            <a:gdLst>
              <a:gd name="connsiteX0" fmla="*/ 0 w 3175686"/>
              <a:gd name="connsiteY0" fmla="*/ 407788 h 420144"/>
              <a:gd name="connsiteX1" fmla="*/ 1581665 w 3175686"/>
              <a:gd name="connsiteY1" fmla="*/ 15 h 420144"/>
              <a:gd name="connsiteX2" fmla="*/ 3175686 w 3175686"/>
              <a:gd name="connsiteY2" fmla="*/ 420144 h 420144"/>
              <a:gd name="connsiteX3" fmla="*/ 3175686 w 3175686"/>
              <a:gd name="connsiteY3" fmla="*/ 420144 h 420144"/>
            </a:gdLst>
            <a:ahLst/>
            <a:cxnLst>
              <a:cxn ang="0">
                <a:pos x="connsiteX0" y="connsiteY0"/>
              </a:cxn>
              <a:cxn ang="0">
                <a:pos x="connsiteX1" y="connsiteY1"/>
              </a:cxn>
              <a:cxn ang="0">
                <a:pos x="connsiteX2" y="connsiteY2"/>
              </a:cxn>
              <a:cxn ang="0">
                <a:pos x="connsiteX3" y="connsiteY3"/>
              </a:cxn>
            </a:cxnLst>
            <a:rect l="l" t="t" r="r" b="b"/>
            <a:pathLst>
              <a:path w="3175686" h="420144">
                <a:moveTo>
                  <a:pt x="0" y="407788"/>
                </a:moveTo>
                <a:cubicBezTo>
                  <a:pt x="526192" y="202872"/>
                  <a:pt x="1052384" y="-2044"/>
                  <a:pt x="1581665" y="15"/>
                </a:cubicBezTo>
                <a:cubicBezTo>
                  <a:pt x="2110946" y="2074"/>
                  <a:pt x="3175686" y="420144"/>
                  <a:pt x="3175686" y="420144"/>
                </a:cubicBezTo>
                <a:lnTo>
                  <a:pt x="3175686" y="420144"/>
                </a:lnTo>
              </a:path>
            </a:pathLst>
          </a:custGeom>
          <a:noFill/>
          <a:ln>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CBCD6BF-13E6-EA49-9D5C-C29A5350173D}"/>
              </a:ext>
            </a:extLst>
          </p:cNvPr>
          <p:cNvSpPr txBox="1"/>
          <p:nvPr/>
        </p:nvSpPr>
        <p:spPr>
          <a:xfrm>
            <a:off x="3531232" y="1370360"/>
            <a:ext cx="2254382" cy="523220"/>
          </a:xfrm>
          <a:prstGeom prst="rect">
            <a:avLst/>
          </a:prstGeom>
          <a:noFill/>
        </p:spPr>
        <p:txBody>
          <a:bodyPr wrap="square" rtlCol="0">
            <a:spAutoFit/>
          </a:bodyPr>
          <a:lstStyle/>
          <a:p>
            <a:r>
              <a:rPr lang="en-US" sz="1400" i="1" dirty="0">
                <a:solidFill>
                  <a:srgbClr val="00B050"/>
                </a:solidFill>
              </a:rPr>
              <a:t>Details shared during decoding</a:t>
            </a:r>
          </a:p>
        </p:txBody>
      </p:sp>
      <p:pic>
        <p:nvPicPr>
          <p:cNvPr id="27" name="Picture 26">
            <a:extLst>
              <a:ext uri="{FF2B5EF4-FFF2-40B4-BE49-F238E27FC236}">
                <a16:creationId xmlns:a16="http://schemas.microsoft.com/office/drawing/2014/main" id="{357780CA-C833-0546-90B4-CB88EA9BDEF6}"/>
              </a:ext>
            </a:extLst>
          </p:cNvPr>
          <p:cNvPicPr>
            <a:picLocks noChangeAspect="1"/>
          </p:cNvPicPr>
          <p:nvPr/>
        </p:nvPicPr>
        <p:blipFill>
          <a:blip r:embed="rId2"/>
          <a:stretch>
            <a:fillRect/>
          </a:stretch>
        </p:blipFill>
        <p:spPr>
          <a:xfrm>
            <a:off x="1126506" y="2575519"/>
            <a:ext cx="1457232" cy="1640513"/>
          </a:xfrm>
          <a:prstGeom prst="rect">
            <a:avLst/>
          </a:prstGeom>
        </p:spPr>
      </p:pic>
      <p:pic>
        <p:nvPicPr>
          <p:cNvPr id="28" name="Picture 27">
            <a:extLst>
              <a:ext uri="{FF2B5EF4-FFF2-40B4-BE49-F238E27FC236}">
                <a16:creationId xmlns:a16="http://schemas.microsoft.com/office/drawing/2014/main" id="{E6083AEB-1C15-0F42-99D3-D933D6686C27}"/>
              </a:ext>
            </a:extLst>
          </p:cNvPr>
          <p:cNvPicPr>
            <a:picLocks noChangeAspect="1"/>
          </p:cNvPicPr>
          <p:nvPr/>
        </p:nvPicPr>
        <p:blipFill>
          <a:blip r:embed="rId3"/>
          <a:stretch>
            <a:fillRect/>
          </a:stretch>
        </p:blipFill>
        <p:spPr>
          <a:xfrm>
            <a:off x="9823818" y="2584310"/>
            <a:ext cx="1455195" cy="1638219"/>
          </a:xfrm>
          <a:prstGeom prst="rect">
            <a:avLst/>
          </a:prstGeom>
        </p:spPr>
      </p:pic>
    </p:spTree>
    <p:extLst>
      <p:ext uri="{BB962C8B-B14F-4D97-AF65-F5344CB8AC3E}">
        <p14:creationId xmlns:p14="http://schemas.microsoft.com/office/powerpoint/2010/main" val="2149044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E4225-27EC-FF42-BE18-A9CE8B186A7C}"/>
              </a:ext>
            </a:extLst>
          </p:cNvPr>
          <p:cNvPicPr>
            <a:picLocks noChangeAspect="1"/>
          </p:cNvPicPr>
          <p:nvPr/>
        </p:nvPicPr>
        <p:blipFill>
          <a:blip r:embed="rId2"/>
          <a:stretch>
            <a:fillRect/>
          </a:stretch>
        </p:blipFill>
        <p:spPr>
          <a:xfrm>
            <a:off x="1808703" y="1506310"/>
            <a:ext cx="8574593" cy="3704702"/>
          </a:xfrm>
          <a:prstGeom prst="rect">
            <a:avLst/>
          </a:prstGeom>
        </p:spPr>
      </p:pic>
      <p:sp>
        <p:nvSpPr>
          <p:cNvPr id="3" name="TextBox 2">
            <a:extLst>
              <a:ext uri="{FF2B5EF4-FFF2-40B4-BE49-F238E27FC236}">
                <a16:creationId xmlns:a16="http://schemas.microsoft.com/office/drawing/2014/main" id="{674BFEE8-1CF3-8E4F-AD2A-5F0413ADC39D}"/>
              </a:ext>
            </a:extLst>
          </p:cNvPr>
          <p:cNvSpPr txBox="1"/>
          <p:nvPr/>
        </p:nvSpPr>
        <p:spPr>
          <a:xfrm>
            <a:off x="601887" y="539348"/>
            <a:ext cx="5793574" cy="830997"/>
          </a:xfrm>
          <a:prstGeom prst="rect">
            <a:avLst/>
          </a:prstGeom>
          <a:noFill/>
        </p:spPr>
        <p:txBody>
          <a:bodyPr wrap="none" rtlCol="0">
            <a:spAutoFit/>
          </a:bodyPr>
          <a:lstStyle/>
          <a:p>
            <a:r>
              <a:rPr lang="en-US" sz="2800" b="1" dirty="0">
                <a:solidFill>
                  <a:schemeClr val="bg2"/>
                </a:solidFill>
              </a:rPr>
              <a:t>Segmentation and Classification</a:t>
            </a:r>
          </a:p>
          <a:p>
            <a:r>
              <a:rPr lang="en-US" sz="2000" dirty="0">
                <a:solidFill>
                  <a:schemeClr val="bg2"/>
                </a:solidFill>
              </a:rPr>
              <a:t>Alternative segmentation outputs</a:t>
            </a:r>
          </a:p>
        </p:txBody>
      </p:sp>
      <p:sp>
        <p:nvSpPr>
          <p:cNvPr id="4" name="TextBox 3">
            <a:extLst>
              <a:ext uri="{FF2B5EF4-FFF2-40B4-BE49-F238E27FC236}">
                <a16:creationId xmlns:a16="http://schemas.microsoft.com/office/drawing/2014/main" id="{3A316C39-7BD7-B245-ABED-12B0F8E6B080}"/>
              </a:ext>
            </a:extLst>
          </p:cNvPr>
          <p:cNvSpPr txBox="1"/>
          <p:nvPr/>
        </p:nvSpPr>
        <p:spPr>
          <a:xfrm>
            <a:off x="1808703" y="5320472"/>
            <a:ext cx="8574593" cy="860393"/>
          </a:xfrm>
          <a:prstGeom prst="rect">
            <a:avLst/>
          </a:prstGeom>
          <a:solidFill>
            <a:schemeClr val="tx1"/>
          </a:solidFill>
        </p:spPr>
        <p:txBody>
          <a:bodyPr wrap="square" rtlCol="0" anchor="ctr">
            <a:noAutofit/>
          </a:bodyPr>
          <a:lstStyle/>
          <a:p>
            <a:pPr marL="285750" indent="-285750">
              <a:buFont typeface="Arial" panose="020B0604020202020204" pitchFamily="34" charset="0"/>
              <a:buChar char="•"/>
            </a:pPr>
            <a:r>
              <a:rPr lang="en-US" dirty="0">
                <a:solidFill>
                  <a:schemeClr val="bg2"/>
                </a:solidFill>
              </a:rPr>
              <a:t>Different architectures produce different output.</a:t>
            </a:r>
          </a:p>
          <a:p>
            <a:pPr marL="285750" indent="-285750">
              <a:buFont typeface="Arial" panose="020B0604020202020204" pitchFamily="34" charset="0"/>
              <a:buChar char="•"/>
            </a:pPr>
            <a:r>
              <a:rPr lang="en-US" dirty="0">
                <a:solidFill>
                  <a:schemeClr val="bg2"/>
                </a:solidFill>
              </a:rPr>
              <a:t>The desired output will drive the selected architecture.</a:t>
            </a:r>
          </a:p>
        </p:txBody>
      </p:sp>
    </p:spTree>
    <p:extLst>
      <p:ext uri="{BB962C8B-B14F-4D97-AF65-F5344CB8AC3E}">
        <p14:creationId xmlns:p14="http://schemas.microsoft.com/office/powerpoint/2010/main" val="2990478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E59F037-DD5D-9D43-8D9D-3C3D492CC0FD}"/>
              </a:ext>
            </a:extLst>
          </p:cNvPr>
          <p:cNvSpPr/>
          <p:nvPr/>
        </p:nvSpPr>
        <p:spPr>
          <a:xfrm>
            <a:off x="601887" y="1370345"/>
            <a:ext cx="10964037" cy="3963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532A9-6A54-E340-8132-DBD0A0BF3482}"/>
              </a:ext>
            </a:extLst>
          </p:cNvPr>
          <p:cNvSpPr/>
          <p:nvPr/>
        </p:nvSpPr>
        <p:spPr>
          <a:xfrm>
            <a:off x="5302064" y="3737320"/>
            <a:ext cx="1817763" cy="2324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Encoding</a:t>
            </a:r>
          </a:p>
        </p:txBody>
      </p:sp>
      <p:sp>
        <p:nvSpPr>
          <p:cNvPr id="7" name="TextBox 6">
            <a:extLst>
              <a:ext uri="{FF2B5EF4-FFF2-40B4-BE49-F238E27FC236}">
                <a16:creationId xmlns:a16="http://schemas.microsoft.com/office/drawing/2014/main" id="{2CFF173E-E38C-714F-A2F9-2860A2EDC294}"/>
              </a:ext>
            </a:extLst>
          </p:cNvPr>
          <p:cNvSpPr txBox="1"/>
          <p:nvPr/>
        </p:nvSpPr>
        <p:spPr>
          <a:xfrm>
            <a:off x="1358545" y="1861178"/>
            <a:ext cx="952583" cy="646331"/>
          </a:xfrm>
          <a:prstGeom prst="rect">
            <a:avLst/>
          </a:prstGeom>
          <a:noFill/>
        </p:spPr>
        <p:txBody>
          <a:bodyPr wrap="square" rtlCol="0">
            <a:spAutoFit/>
          </a:bodyPr>
          <a:lstStyle/>
          <a:p>
            <a:pPr algn="ctr"/>
            <a:r>
              <a:rPr lang="en-US" b="1" dirty="0">
                <a:solidFill>
                  <a:schemeClr val="bg1"/>
                </a:solidFill>
              </a:rPr>
              <a:t>Input:</a:t>
            </a:r>
          </a:p>
          <a:p>
            <a:pPr algn="ctr"/>
            <a:r>
              <a:rPr lang="en-US" dirty="0">
                <a:solidFill>
                  <a:schemeClr val="bg1"/>
                </a:solidFill>
              </a:rPr>
              <a:t>image</a:t>
            </a:r>
          </a:p>
        </p:txBody>
      </p:sp>
      <p:sp>
        <p:nvSpPr>
          <p:cNvPr id="8" name="Rectangle 7">
            <a:extLst>
              <a:ext uri="{FF2B5EF4-FFF2-40B4-BE49-F238E27FC236}">
                <a16:creationId xmlns:a16="http://schemas.microsoft.com/office/drawing/2014/main" id="{01C651C8-838E-DD4E-A39F-6173C4D6923E}"/>
              </a:ext>
            </a:extLst>
          </p:cNvPr>
          <p:cNvSpPr/>
          <p:nvPr/>
        </p:nvSpPr>
        <p:spPr>
          <a:xfrm>
            <a:off x="9318945" y="1903907"/>
            <a:ext cx="182880" cy="23121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53410F-EF88-F547-AD1B-A5DF3FEBB452}"/>
              </a:ext>
            </a:extLst>
          </p:cNvPr>
          <p:cNvSpPr/>
          <p:nvPr/>
        </p:nvSpPr>
        <p:spPr>
          <a:xfrm>
            <a:off x="8448090" y="2272938"/>
            <a:ext cx="775063" cy="158060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E31C04-7CCB-8043-8030-A55D01267BB7}"/>
              </a:ext>
            </a:extLst>
          </p:cNvPr>
          <p:cNvSpPr/>
          <p:nvPr/>
        </p:nvSpPr>
        <p:spPr>
          <a:xfrm>
            <a:off x="7206252" y="2697481"/>
            <a:ext cx="1175356" cy="7315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1E559D-4F47-1041-94D5-F15F6742E669}"/>
              </a:ext>
            </a:extLst>
          </p:cNvPr>
          <p:cNvSpPr txBox="1"/>
          <p:nvPr/>
        </p:nvSpPr>
        <p:spPr>
          <a:xfrm>
            <a:off x="9982109" y="1903907"/>
            <a:ext cx="1035312" cy="646331"/>
          </a:xfrm>
          <a:prstGeom prst="rect">
            <a:avLst/>
          </a:prstGeom>
          <a:noFill/>
        </p:spPr>
        <p:txBody>
          <a:bodyPr wrap="square" rtlCol="0">
            <a:spAutoFit/>
          </a:bodyPr>
          <a:lstStyle/>
          <a:p>
            <a:pPr algn="ctr"/>
            <a:r>
              <a:rPr lang="en-US" b="1" dirty="0">
                <a:solidFill>
                  <a:schemeClr val="bg1"/>
                </a:solidFill>
              </a:rPr>
              <a:t>Output:</a:t>
            </a:r>
            <a:r>
              <a:rPr lang="en-US" dirty="0">
                <a:solidFill>
                  <a:schemeClr val="bg1"/>
                </a:solidFill>
              </a:rPr>
              <a:t> Mask</a:t>
            </a:r>
          </a:p>
        </p:txBody>
      </p:sp>
      <p:sp>
        <p:nvSpPr>
          <p:cNvPr id="13" name="Bent-Up Arrow 12">
            <a:extLst>
              <a:ext uri="{FF2B5EF4-FFF2-40B4-BE49-F238E27FC236}">
                <a16:creationId xmlns:a16="http://schemas.microsoft.com/office/drawing/2014/main" id="{746DACA4-BBB7-D34D-B0C5-2A82D08367D7}"/>
              </a:ext>
            </a:extLst>
          </p:cNvPr>
          <p:cNvSpPr/>
          <p:nvPr/>
        </p:nvSpPr>
        <p:spPr>
          <a:xfrm rot="5400000" flipH="1">
            <a:off x="6358963" y="2869471"/>
            <a:ext cx="581299" cy="7924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DCADBA69-9B47-BF49-9DB3-4D2EE2256099}"/>
              </a:ext>
            </a:extLst>
          </p:cNvPr>
          <p:cNvSpPr/>
          <p:nvPr/>
        </p:nvSpPr>
        <p:spPr>
          <a:xfrm rot="16200000">
            <a:off x="4340377" y="3148458"/>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2C9F9044-34AC-B54F-B9EB-3BF78FA9B09E}"/>
              </a:ext>
            </a:extLst>
          </p:cNvPr>
          <p:cNvSpPr/>
          <p:nvPr/>
        </p:nvSpPr>
        <p:spPr>
          <a:xfrm rot="16200000">
            <a:off x="7654392" y="3170646"/>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CB6705-764E-B142-A991-FF53681DDD57}"/>
              </a:ext>
            </a:extLst>
          </p:cNvPr>
          <p:cNvSpPr txBox="1"/>
          <p:nvPr/>
        </p:nvSpPr>
        <p:spPr>
          <a:xfrm>
            <a:off x="4009604" y="4964195"/>
            <a:ext cx="1127232" cy="369332"/>
          </a:xfrm>
          <a:prstGeom prst="rect">
            <a:avLst/>
          </a:prstGeom>
          <a:noFill/>
        </p:spPr>
        <p:txBody>
          <a:bodyPr wrap="none" rtlCol="0">
            <a:spAutoFit/>
          </a:bodyPr>
          <a:lstStyle/>
          <a:p>
            <a:r>
              <a:rPr lang="en-US" dirty="0">
                <a:solidFill>
                  <a:schemeClr val="bg2"/>
                </a:solidFill>
              </a:rPr>
              <a:t>Encoder</a:t>
            </a:r>
          </a:p>
        </p:txBody>
      </p:sp>
      <p:sp>
        <p:nvSpPr>
          <p:cNvPr id="17" name="TextBox 16">
            <a:extLst>
              <a:ext uri="{FF2B5EF4-FFF2-40B4-BE49-F238E27FC236}">
                <a16:creationId xmlns:a16="http://schemas.microsoft.com/office/drawing/2014/main" id="{58308ECC-398C-E349-B500-4049751BE596}"/>
              </a:ext>
            </a:extLst>
          </p:cNvPr>
          <p:cNvSpPr txBox="1"/>
          <p:nvPr/>
        </p:nvSpPr>
        <p:spPr>
          <a:xfrm>
            <a:off x="7392156" y="4964195"/>
            <a:ext cx="1184940" cy="369332"/>
          </a:xfrm>
          <a:prstGeom prst="rect">
            <a:avLst/>
          </a:prstGeom>
          <a:noFill/>
        </p:spPr>
        <p:txBody>
          <a:bodyPr wrap="none" rtlCol="0">
            <a:spAutoFit/>
          </a:bodyPr>
          <a:lstStyle/>
          <a:p>
            <a:r>
              <a:rPr lang="en-US" dirty="0">
                <a:solidFill>
                  <a:schemeClr val="bg2"/>
                </a:solidFill>
              </a:rPr>
              <a:t>Decoder</a:t>
            </a:r>
          </a:p>
        </p:txBody>
      </p:sp>
      <p:sp>
        <p:nvSpPr>
          <p:cNvPr id="20" name="TextBox 19">
            <a:extLst>
              <a:ext uri="{FF2B5EF4-FFF2-40B4-BE49-F238E27FC236}">
                <a16:creationId xmlns:a16="http://schemas.microsoft.com/office/drawing/2014/main" id="{1BEE8711-D644-C844-A54B-2ED69943EDDB}"/>
              </a:ext>
            </a:extLst>
          </p:cNvPr>
          <p:cNvSpPr txBox="1"/>
          <p:nvPr/>
        </p:nvSpPr>
        <p:spPr>
          <a:xfrm>
            <a:off x="601887" y="539348"/>
            <a:ext cx="6731330" cy="830997"/>
          </a:xfrm>
          <a:prstGeom prst="rect">
            <a:avLst/>
          </a:prstGeom>
          <a:noFill/>
        </p:spPr>
        <p:txBody>
          <a:bodyPr wrap="none" rtlCol="0">
            <a:spAutoFit/>
          </a:bodyPr>
          <a:lstStyle/>
          <a:p>
            <a:r>
              <a:rPr lang="en-US" sz="2800" b="1" dirty="0">
                <a:solidFill>
                  <a:schemeClr val="bg2"/>
                </a:solidFill>
              </a:rPr>
              <a:t>Encoder Architecture</a:t>
            </a:r>
          </a:p>
          <a:p>
            <a:r>
              <a:rPr lang="en-US" sz="2000" dirty="0">
                <a:solidFill>
                  <a:schemeClr val="bg1"/>
                </a:solidFill>
              </a:rPr>
              <a:t>Most segmentation models use an encoder structure</a:t>
            </a:r>
          </a:p>
        </p:txBody>
      </p:sp>
      <p:sp>
        <p:nvSpPr>
          <p:cNvPr id="21" name="TextBox 20">
            <a:extLst>
              <a:ext uri="{FF2B5EF4-FFF2-40B4-BE49-F238E27FC236}">
                <a16:creationId xmlns:a16="http://schemas.microsoft.com/office/drawing/2014/main" id="{E85B7AE7-F313-BD47-9F07-51354E650B9B}"/>
              </a:ext>
            </a:extLst>
          </p:cNvPr>
          <p:cNvSpPr txBox="1"/>
          <p:nvPr/>
        </p:nvSpPr>
        <p:spPr>
          <a:xfrm>
            <a:off x="877331" y="5458258"/>
            <a:ext cx="10310314" cy="860393"/>
          </a:xfrm>
          <a:prstGeom prst="rect">
            <a:avLst/>
          </a:prstGeom>
          <a:solidFill>
            <a:srgbClr val="92D050"/>
          </a:solidFill>
        </p:spPr>
        <p:txBody>
          <a:bodyPr wrap="square" rtlCol="0" anchor="ctr">
            <a:noAutofit/>
          </a:bodyPr>
          <a:lstStyle/>
          <a:p>
            <a:r>
              <a:rPr lang="en-US" b="1" dirty="0">
                <a:solidFill>
                  <a:schemeClr val="bg2"/>
                </a:solidFill>
              </a:rPr>
              <a:t>Pre-Trained Networks:</a:t>
            </a:r>
          </a:p>
          <a:p>
            <a:r>
              <a:rPr lang="en-US" dirty="0">
                <a:solidFill>
                  <a:schemeClr val="bg2"/>
                </a:solidFill>
              </a:rPr>
              <a:t>		</a:t>
            </a:r>
            <a:r>
              <a:rPr lang="en-US" dirty="0" err="1">
                <a:solidFill>
                  <a:schemeClr val="bg2"/>
                </a:solidFill>
              </a:rPr>
              <a:t>ResNet</a:t>
            </a:r>
            <a:r>
              <a:rPr lang="en-US" dirty="0">
                <a:solidFill>
                  <a:schemeClr val="bg2"/>
                </a:solidFill>
              </a:rPr>
              <a:t>, VGG, … </a:t>
            </a:r>
          </a:p>
        </p:txBody>
      </p:sp>
      <p:sp>
        <p:nvSpPr>
          <p:cNvPr id="2" name="TextBox 1">
            <a:extLst>
              <a:ext uri="{FF2B5EF4-FFF2-40B4-BE49-F238E27FC236}">
                <a16:creationId xmlns:a16="http://schemas.microsoft.com/office/drawing/2014/main" id="{66C96EF4-B2C0-4043-9B2B-5B48C0A6E1FE}"/>
              </a:ext>
            </a:extLst>
          </p:cNvPr>
          <p:cNvSpPr txBox="1"/>
          <p:nvPr/>
        </p:nvSpPr>
        <p:spPr>
          <a:xfrm>
            <a:off x="3325027" y="1936253"/>
            <a:ext cx="1345828" cy="2345479"/>
          </a:xfrm>
          <a:prstGeom prst="rect">
            <a:avLst/>
          </a:prstGeom>
          <a:solidFill>
            <a:schemeClr val="tx1"/>
          </a:solidFill>
        </p:spPr>
        <p:txBody>
          <a:bodyPr wrap="square" rtlCol="0">
            <a:noAutofit/>
          </a:bodyPr>
          <a:lstStyle/>
          <a:p>
            <a:pPr algn="ctr"/>
            <a:r>
              <a:rPr lang="en-US" dirty="0">
                <a:solidFill>
                  <a:schemeClr val="bg1"/>
                </a:solidFill>
              </a:rPr>
              <a:t>Pre-Trained Network</a:t>
            </a:r>
          </a:p>
        </p:txBody>
      </p:sp>
      <p:pic>
        <p:nvPicPr>
          <p:cNvPr id="28" name="Picture 27">
            <a:extLst>
              <a:ext uri="{FF2B5EF4-FFF2-40B4-BE49-F238E27FC236}">
                <a16:creationId xmlns:a16="http://schemas.microsoft.com/office/drawing/2014/main" id="{7676C227-0F5D-F24E-B782-1B56C9920FDF}"/>
              </a:ext>
            </a:extLst>
          </p:cNvPr>
          <p:cNvPicPr>
            <a:picLocks noChangeAspect="1"/>
          </p:cNvPicPr>
          <p:nvPr/>
        </p:nvPicPr>
        <p:blipFill>
          <a:blip r:embed="rId2"/>
          <a:stretch>
            <a:fillRect/>
          </a:stretch>
        </p:blipFill>
        <p:spPr>
          <a:xfrm>
            <a:off x="3916298" y="3015906"/>
            <a:ext cx="1265826" cy="1265826"/>
          </a:xfrm>
          <a:prstGeom prst="rect">
            <a:avLst/>
          </a:prstGeom>
        </p:spPr>
      </p:pic>
      <p:pic>
        <p:nvPicPr>
          <p:cNvPr id="30" name="Picture 29">
            <a:extLst>
              <a:ext uri="{FF2B5EF4-FFF2-40B4-BE49-F238E27FC236}">
                <a16:creationId xmlns:a16="http://schemas.microsoft.com/office/drawing/2014/main" id="{3934577D-56F6-1948-86C0-5E2D40B3DD0B}"/>
              </a:ext>
            </a:extLst>
          </p:cNvPr>
          <p:cNvPicPr>
            <a:picLocks noChangeAspect="1"/>
          </p:cNvPicPr>
          <p:nvPr/>
        </p:nvPicPr>
        <p:blipFill>
          <a:blip r:embed="rId3"/>
          <a:stretch>
            <a:fillRect/>
          </a:stretch>
        </p:blipFill>
        <p:spPr>
          <a:xfrm>
            <a:off x="1126506" y="2575519"/>
            <a:ext cx="1457232" cy="1640513"/>
          </a:xfrm>
          <a:prstGeom prst="rect">
            <a:avLst/>
          </a:prstGeom>
        </p:spPr>
      </p:pic>
      <p:pic>
        <p:nvPicPr>
          <p:cNvPr id="31" name="Picture 30">
            <a:extLst>
              <a:ext uri="{FF2B5EF4-FFF2-40B4-BE49-F238E27FC236}">
                <a16:creationId xmlns:a16="http://schemas.microsoft.com/office/drawing/2014/main" id="{5C61F416-727C-A244-8FA9-9371278D54C2}"/>
              </a:ext>
            </a:extLst>
          </p:cNvPr>
          <p:cNvPicPr>
            <a:picLocks noChangeAspect="1"/>
          </p:cNvPicPr>
          <p:nvPr/>
        </p:nvPicPr>
        <p:blipFill>
          <a:blip r:embed="rId4"/>
          <a:stretch>
            <a:fillRect/>
          </a:stretch>
        </p:blipFill>
        <p:spPr>
          <a:xfrm>
            <a:off x="9823818" y="2584310"/>
            <a:ext cx="1455195" cy="1638219"/>
          </a:xfrm>
          <a:prstGeom prst="rect">
            <a:avLst/>
          </a:prstGeom>
        </p:spPr>
      </p:pic>
    </p:spTree>
    <p:extLst>
      <p:ext uri="{BB962C8B-B14F-4D97-AF65-F5344CB8AC3E}">
        <p14:creationId xmlns:p14="http://schemas.microsoft.com/office/powerpoint/2010/main" val="1552249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BDFA45F-15A7-3849-97E3-075F3FDA0F45}"/>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86C4901B-1AB4-7645-B54F-23F01B2FBAB6}"/>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E6E69E38-1661-6546-A102-ACFAADCEE27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BBD8767A-6E8E-9546-A2CE-EB14C90C62C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048AF51-F387-B540-BAFD-225E84F30574}"/>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9B6315E-A0F1-644D-BBB2-80D47980B7B7}"/>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1CEF8819-751F-C549-82E4-52DFC2F8DD9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F20363A-C00D-D644-92DC-ED252CECB1B5}"/>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188BCCB8-E17F-2B40-9D71-88ECB43E3EAD}"/>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1680093" y="4747393"/>
            <a:ext cx="5673653" cy="1200329"/>
          </a:xfrm>
          <a:prstGeom prst="rect">
            <a:avLst/>
          </a:prstGeom>
          <a:noFill/>
        </p:spPr>
        <p:txBody>
          <a:bodyPr wrap="square" rtlCol="0">
            <a:spAutoFit/>
          </a:bodyPr>
          <a:lstStyle/>
          <a:p>
            <a:pPr marL="347663" indent="-347663">
              <a:buFont typeface="Arial" panose="020B0604020202020204" pitchFamily="34" charset="0"/>
              <a:buChar char="•"/>
            </a:pPr>
            <a:r>
              <a:rPr lang="en-US" sz="2400" dirty="0">
                <a:solidFill>
                  <a:schemeClr val="bg1"/>
                </a:solidFill>
              </a:rPr>
              <a:t>Selected regions aligned to same size before feeding into final layer</a:t>
            </a:r>
          </a:p>
          <a:p>
            <a:pPr marL="347663" indent="-347663">
              <a:buFont typeface="Arial" panose="020B0604020202020204" pitchFamily="34" charset="0"/>
              <a:buChar char="•"/>
            </a:pPr>
            <a:endParaRPr lang="en-US" sz="2400" dirty="0">
              <a:solidFill>
                <a:schemeClr val="bg1"/>
              </a:solidFill>
            </a:endParaRPr>
          </a:p>
        </p:txBody>
      </p:sp>
      <p:sp>
        <p:nvSpPr>
          <p:cNvPr id="10" name="TextBox 9">
            <a:extLst>
              <a:ext uri="{FF2B5EF4-FFF2-40B4-BE49-F238E27FC236}">
                <a16:creationId xmlns:a16="http://schemas.microsoft.com/office/drawing/2014/main" id="{8B01AF2D-BC59-914E-8122-9799012173ED}"/>
              </a:ext>
            </a:extLst>
          </p:cNvPr>
          <p:cNvSpPr txBox="1"/>
          <p:nvPr/>
        </p:nvSpPr>
        <p:spPr>
          <a:xfrm>
            <a:off x="9165020" y="1023654"/>
            <a:ext cx="1431802" cy="369332"/>
          </a:xfrm>
          <a:prstGeom prst="rect">
            <a:avLst/>
          </a:prstGeom>
          <a:noFill/>
        </p:spPr>
        <p:txBody>
          <a:bodyPr wrap="none" rtlCol="0">
            <a:spAutoFit/>
          </a:bodyPr>
          <a:lstStyle/>
          <a:p>
            <a:r>
              <a:rPr lang="en-US" dirty="0">
                <a:solidFill>
                  <a:schemeClr val="bg1"/>
                </a:solidFill>
              </a:rPr>
              <a:t>RPN Results</a:t>
            </a:r>
          </a:p>
        </p:txBody>
      </p:sp>
      <p:pic>
        <p:nvPicPr>
          <p:cNvPr id="12" name="Picture 11">
            <a:extLst>
              <a:ext uri="{FF2B5EF4-FFF2-40B4-BE49-F238E27FC236}">
                <a16:creationId xmlns:a16="http://schemas.microsoft.com/office/drawing/2014/main" id="{9887BADF-7E1F-A04F-A4DB-32EC77E642D5}"/>
              </a:ext>
            </a:extLst>
          </p:cNvPr>
          <p:cNvPicPr>
            <a:picLocks noChangeAspect="1"/>
          </p:cNvPicPr>
          <p:nvPr/>
        </p:nvPicPr>
        <p:blipFill>
          <a:blip r:embed="rId3"/>
          <a:stretch>
            <a:fillRect/>
          </a:stretch>
        </p:blipFill>
        <p:spPr>
          <a:xfrm>
            <a:off x="9265228" y="4156413"/>
            <a:ext cx="2013620" cy="2256911"/>
          </a:xfrm>
          <a:prstGeom prst="rect">
            <a:avLst/>
          </a:prstGeom>
        </p:spPr>
      </p:pic>
      <p:pic>
        <p:nvPicPr>
          <p:cNvPr id="19" name="Picture 18">
            <a:extLst>
              <a:ext uri="{FF2B5EF4-FFF2-40B4-BE49-F238E27FC236}">
                <a16:creationId xmlns:a16="http://schemas.microsoft.com/office/drawing/2014/main" id="{47941FB4-1834-8F46-9BDD-39976BB581C3}"/>
              </a:ext>
            </a:extLst>
          </p:cNvPr>
          <p:cNvPicPr>
            <a:picLocks noChangeAspect="1"/>
          </p:cNvPicPr>
          <p:nvPr/>
        </p:nvPicPr>
        <p:blipFill>
          <a:blip r:embed="rId4"/>
          <a:stretch>
            <a:fillRect/>
          </a:stretch>
        </p:blipFill>
        <p:spPr>
          <a:xfrm>
            <a:off x="9265228" y="1365744"/>
            <a:ext cx="2036245" cy="2313646"/>
          </a:xfrm>
          <a:prstGeom prst="rect">
            <a:avLst/>
          </a:prstGeom>
        </p:spPr>
      </p:pic>
      <p:sp>
        <p:nvSpPr>
          <p:cNvPr id="20" name="TextBox 19">
            <a:extLst>
              <a:ext uri="{FF2B5EF4-FFF2-40B4-BE49-F238E27FC236}">
                <a16:creationId xmlns:a16="http://schemas.microsoft.com/office/drawing/2014/main" id="{A2340C39-DD08-2545-949A-8613BECD8990}"/>
              </a:ext>
            </a:extLst>
          </p:cNvPr>
          <p:cNvSpPr txBox="1"/>
          <p:nvPr/>
        </p:nvSpPr>
        <p:spPr>
          <a:xfrm>
            <a:off x="9177546" y="3824659"/>
            <a:ext cx="1789272" cy="369332"/>
          </a:xfrm>
          <a:prstGeom prst="rect">
            <a:avLst/>
          </a:prstGeom>
          <a:noFill/>
        </p:spPr>
        <p:txBody>
          <a:bodyPr wrap="none" rtlCol="0">
            <a:spAutoFit/>
          </a:bodyPr>
          <a:lstStyle/>
          <a:p>
            <a:r>
              <a:rPr lang="en-US" dirty="0">
                <a:solidFill>
                  <a:schemeClr val="bg1"/>
                </a:solidFill>
              </a:rPr>
              <a:t>ROI Alignment</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6756958" y="321851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668E17-41D9-F747-B569-BF9F5FB0C42B}"/>
              </a:ext>
            </a:extLst>
          </p:cNvPr>
          <p:cNvSpPr txBox="1"/>
          <p:nvPr/>
        </p:nvSpPr>
        <p:spPr>
          <a:xfrm>
            <a:off x="3753293" y="4518837"/>
            <a:ext cx="1144865" cy="369332"/>
          </a:xfrm>
          <a:prstGeom prst="rect">
            <a:avLst/>
          </a:prstGeom>
          <a:noFill/>
        </p:spPr>
        <p:txBody>
          <a:bodyPr wrap="none" rtlCol="0">
            <a:spAutoFit/>
          </a:bodyPr>
          <a:lstStyle/>
          <a:p>
            <a:r>
              <a:rPr lang="en-US" dirty="0">
                <a:solidFill>
                  <a:schemeClr val="accent1"/>
                </a:solidFill>
              </a:rPr>
              <a:t>REMOVE</a:t>
            </a:r>
          </a:p>
        </p:txBody>
      </p:sp>
    </p:spTree>
    <p:extLst>
      <p:ext uri="{BB962C8B-B14F-4D97-AF65-F5344CB8AC3E}">
        <p14:creationId xmlns:p14="http://schemas.microsoft.com/office/powerpoint/2010/main" val="4005969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493ECD7-4456-4E44-8E73-8682BD5E412B}"/>
              </a:ext>
            </a:extLst>
          </p:cNvPr>
          <p:cNvPicPr>
            <a:picLocks noChangeAspect="1"/>
          </p:cNvPicPr>
          <p:nvPr/>
        </p:nvPicPr>
        <p:blipFill>
          <a:blip r:embed="rId2"/>
          <a:stretch>
            <a:fillRect/>
          </a:stretch>
        </p:blipFill>
        <p:spPr>
          <a:xfrm>
            <a:off x="6057868" y="1344430"/>
            <a:ext cx="2156276" cy="2213021"/>
          </a:xfrm>
          <a:prstGeom prst="rect">
            <a:avLst/>
          </a:prstGeom>
        </p:spPr>
      </p:pic>
      <p:sp>
        <p:nvSpPr>
          <p:cNvPr id="2" name="TextBox 1">
            <a:extLst>
              <a:ext uri="{FF2B5EF4-FFF2-40B4-BE49-F238E27FC236}">
                <a16:creationId xmlns:a16="http://schemas.microsoft.com/office/drawing/2014/main" id="{284F0CC7-6F81-7F4F-B004-206F6895E467}"/>
              </a:ext>
            </a:extLst>
          </p:cNvPr>
          <p:cNvSpPr txBox="1"/>
          <p:nvPr/>
        </p:nvSpPr>
        <p:spPr>
          <a:xfrm>
            <a:off x="601887" y="539348"/>
            <a:ext cx="4394152" cy="523220"/>
          </a:xfrm>
          <a:prstGeom prst="rect">
            <a:avLst/>
          </a:prstGeom>
          <a:noFill/>
        </p:spPr>
        <p:txBody>
          <a:bodyPr wrap="none" rtlCol="0">
            <a:spAutoFit/>
          </a:bodyPr>
          <a:lstStyle/>
          <a:p>
            <a:r>
              <a:rPr lang="en-US" sz="2800" b="1" dirty="0">
                <a:solidFill>
                  <a:schemeClr val="bg2"/>
                </a:solidFill>
              </a:rPr>
              <a:t>Mask R-CNN -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1498060" y="4895822"/>
            <a:ext cx="9620655" cy="437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D159E2-007F-3D4D-A653-99B5BDD3CE3E}"/>
              </a:ext>
            </a:extLst>
          </p:cNvPr>
          <p:cNvSpPr txBox="1"/>
          <p:nvPr/>
        </p:nvSpPr>
        <p:spPr>
          <a:xfrm>
            <a:off x="1635387" y="5219162"/>
            <a:ext cx="1189749" cy="646331"/>
          </a:xfrm>
          <a:prstGeom prst="rect">
            <a:avLst/>
          </a:prstGeom>
          <a:noFill/>
        </p:spPr>
        <p:txBody>
          <a:bodyPr wrap="none" rtlCol="0">
            <a:spAutoFit/>
          </a:bodyPr>
          <a:lstStyle/>
          <a:p>
            <a:pPr algn="ctr"/>
            <a:r>
              <a:rPr lang="en-US" dirty="0">
                <a:solidFill>
                  <a:schemeClr val="bg1"/>
                </a:solidFill>
              </a:rPr>
              <a:t>Oct 2014</a:t>
            </a:r>
          </a:p>
          <a:p>
            <a:pPr algn="ctr"/>
            <a:r>
              <a:rPr lang="en-US" dirty="0">
                <a:solidFill>
                  <a:schemeClr val="bg1"/>
                </a:solidFill>
              </a:rPr>
              <a:t>R-CNN</a:t>
            </a:r>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3"/>
              </a:rPr>
              <a:t>https://</a:t>
            </a:r>
            <a:r>
              <a:rPr lang="en-US" sz="1200" dirty="0" err="1">
                <a:hlinkClick r:id="rId3"/>
              </a:rPr>
              <a:t>blog.athelas.com</a:t>
            </a:r>
            <a:r>
              <a:rPr lang="en-US" sz="1200" dirty="0">
                <a:hlinkClick r:id="rId3"/>
              </a:rPr>
              <a:t>/a-brief-history-of-cnns-in-image-segmentation-from-r-cnn-to-mask-r-cnn-34ea83205de4</a:t>
            </a:r>
            <a:endParaRPr lang="en-US" sz="1200" dirty="0"/>
          </a:p>
        </p:txBody>
      </p:sp>
      <p:sp>
        <p:nvSpPr>
          <p:cNvPr id="10" name="Rectangle 9">
            <a:extLst>
              <a:ext uri="{FF2B5EF4-FFF2-40B4-BE49-F238E27FC236}">
                <a16:creationId xmlns:a16="http://schemas.microsoft.com/office/drawing/2014/main" id="{BF297102-DDC8-A743-BE36-B93870B183F2}"/>
              </a:ext>
            </a:extLst>
          </p:cNvPr>
          <p:cNvSpPr/>
          <p:nvPr/>
        </p:nvSpPr>
        <p:spPr>
          <a:xfrm>
            <a:off x="767258" y="5836540"/>
            <a:ext cx="2342308" cy="246221"/>
          </a:xfrm>
          <a:prstGeom prst="rect">
            <a:avLst/>
          </a:prstGeom>
        </p:spPr>
        <p:txBody>
          <a:bodyPr wrap="none">
            <a:spAutoFit/>
          </a:bodyPr>
          <a:lstStyle/>
          <a:p>
            <a:r>
              <a:rPr lang="en-US" sz="1000" dirty="0">
                <a:hlinkClick r:id="rId4"/>
              </a:rPr>
              <a:t>https://</a:t>
            </a:r>
            <a:r>
              <a:rPr lang="en-US" sz="1000" dirty="0" err="1">
                <a:hlinkClick r:id="rId4"/>
              </a:rPr>
              <a:t>arxiv.org</a:t>
            </a:r>
            <a:r>
              <a:rPr lang="en-US" sz="1000" dirty="0">
                <a:hlinkClick r:id="rId4"/>
              </a:rPr>
              <a:t>/pdf/1311.2524.pdf</a:t>
            </a:r>
            <a:endParaRPr lang="en-US" sz="1000" dirty="0"/>
          </a:p>
        </p:txBody>
      </p:sp>
      <p:sp>
        <p:nvSpPr>
          <p:cNvPr id="11" name="TextBox 10">
            <a:extLst>
              <a:ext uri="{FF2B5EF4-FFF2-40B4-BE49-F238E27FC236}">
                <a16:creationId xmlns:a16="http://schemas.microsoft.com/office/drawing/2014/main" id="{F144FECD-C1FF-474B-A4C1-00695F12136B}"/>
              </a:ext>
            </a:extLst>
          </p:cNvPr>
          <p:cNvSpPr txBox="1"/>
          <p:nvPr/>
        </p:nvSpPr>
        <p:spPr>
          <a:xfrm>
            <a:off x="3738025" y="5219162"/>
            <a:ext cx="1433406" cy="646331"/>
          </a:xfrm>
          <a:prstGeom prst="rect">
            <a:avLst/>
          </a:prstGeom>
          <a:noFill/>
        </p:spPr>
        <p:txBody>
          <a:bodyPr wrap="none" rtlCol="0">
            <a:spAutoFit/>
          </a:bodyPr>
          <a:lstStyle/>
          <a:p>
            <a:pPr algn="ctr"/>
            <a:r>
              <a:rPr lang="en-US" dirty="0">
                <a:solidFill>
                  <a:schemeClr val="bg1"/>
                </a:solidFill>
              </a:rPr>
              <a:t>Sep 2015</a:t>
            </a:r>
          </a:p>
          <a:p>
            <a:pPr algn="ctr"/>
            <a:r>
              <a:rPr lang="en-US" dirty="0">
                <a:solidFill>
                  <a:schemeClr val="bg1"/>
                </a:solidFill>
              </a:rPr>
              <a:t>Fast R-CNN</a:t>
            </a:r>
          </a:p>
        </p:txBody>
      </p:sp>
      <p:sp>
        <p:nvSpPr>
          <p:cNvPr id="12" name="Rectangle 11">
            <a:extLst>
              <a:ext uri="{FF2B5EF4-FFF2-40B4-BE49-F238E27FC236}">
                <a16:creationId xmlns:a16="http://schemas.microsoft.com/office/drawing/2014/main" id="{D18BA019-3733-FA4D-AD9D-152EE252CAA2}"/>
              </a:ext>
            </a:extLst>
          </p:cNvPr>
          <p:cNvSpPr/>
          <p:nvPr/>
        </p:nvSpPr>
        <p:spPr>
          <a:xfrm>
            <a:off x="3127351" y="5832692"/>
            <a:ext cx="2533066" cy="253916"/>
          </a:xfrm>
          <a:prstGeom prst="rect">
            <a:avLst/>
          </a:prstGeom>
        </p:spPr>
        <p:txBody>
          <a:bodyPr wrap="none">
            <a:spAutoFit/>
          </a:bodyPr>
          <a:lstStyle/>
          <a:p>
            <a:r>
              <a:rPr lang="en-US" sz="1050" dirty="0">
                <a:hlinkClick r:id="rId5"/>
              </a:rPr>
              <a:t>https://</a:t>
            </a:r>
            <a:r>
              <a:rPr lang="en-US" sz="1050" dirty="0" err="1">
                <a:hlinkClick r:id="rId5"/>
              </a:rPr>
              <a:t>arxiv.org</a:t>
            </a:r>
            <a:r>
              <a:rPr lang="en-US" sz="1050" dirty="0">
                <a:hlinkClick r:id="rId5"/>
              </a:rPr>
              <a:t>/pdf/1504.08083.pdf</a:t>
            </a:r>
            <a:endParaRPr lang="en-US" sz="105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2101174" y="2655678"/>
            <a:ext cx="3460055" cy="523220"/>
          </a:xfrm>
          <a:prstGeom prst="rect">
            <a:avLst/>
          </a:prstGeom>
          <a:noFill/>
        </p:spPr>
        <p:txBody>
          <a:bodyPr wrap="square" rtlCol="0">
            <a:spAutoFit/>
          </a:bodyPr>
          <a:lstStyle/>
          <a:p>
            <a:r>
              <a:rPr lang="en-US" sz="1400" dirty="0">
                <a:solidFill>
                  <a:schemeClr val="bg1"/>
                </a:solidFill>
              </a:rPr>
              <a:t>Single network for features, classification and bounding boxes</a:t>
            </a:r>
          </a:p>
        </p:txBody>
      </p:sp>
      <p:pic>
        <p:nvPicPr>
          <p:cNvPr id="15" name="Picture 14">
            <a:extLst>
              <a:ext uri="{FF2B5EF4-FFF2-40B4-BE49-F238E27FC236}">
                <a16:creationId xmlns:a16="http://schemas.microsoft.com/office/drawing/2014/main" id="{C599C085-52D0-BC4D-A258-62D4E7B5065A}"/>
              </a:ext>
            </a:extLst>
          </p:cNvPr>
          <p:cNvPicPr>
            <a:picLocks noChangeAspect="1"/>
          </p:cNvPicPr>
          <p:nvPr/>
        </p:nvPicPr>
        <p:blipFill>
          <a:blip r:embed="rId6"/>
          <a:stretch>
            <a:fillRect/>
          </a:stretch>
        </p:blipFill>
        <p:spPr>
          <a:xfrm>
            <a:off x="2172613" y="3138403"/>
            <a:ext cx="3639361" cy="1387810"/>
          </a:xfrm>
          <a:prstGeom prst="rect">
            <a:avLst/>
          </a:prstGeom>
        </p:spPr>
      </p:pic>
      <p:sp>
        <p:nvSpPr>
          <p:cNvPr id="16" name="TextBox 15">
            <a:extLst>
              <a:ext uri="{FF2B5EF4-FFF2-40B4-BE49-F238E27FC236}">
                <a16:creationId xmlns:a16="http://schemas.microsoft.com/office/drawing/2014/main" id="{7509EB7E-A1D9-7344-A92F-D70110BD1A25}"/>
              </a:ext>
            </a:extLst>
          </p:cNvPr>
          <p:cNvSpPr txBox="1"/>
          <p:nvPr/>
        </p:nvSpPr>
        <p:spPr>
          <a:xfrm>
            <a:off x="564650" y="2128527"/>
            <a:ext cx="5015268" cy="307777"/>
          </a:xfrm>
          <a:prstGeom prst="rect">
            <a:avLst/>
          </a:prstGeom>
          <a:noFill/>
        </p:spPr>
        <p:txBody>
          <a:bodyPr wrap="square" rtlCol="0">
            <a:spAutoFit/>
          </a:bodyPr>
          <a:lstStyle/>
          <a:p>
            <a:r>
              <a:rPr lang="en-US" sz="1400" dirty="0">
                <a:solidFill>
                  <a:schemeClr val="bg1"/>
                </a:solidFill>
              </a:rPr>
              <a:t>Introduced concept of region proposals</a:t>
            </a:r>
          </a:p>
        </p:txBody>
      </p:sp>
      <p:sp>
        <p:nvSpPr>
          <p:cNvPr id="17" name="TextBox 16">
            <a:extLst>
              <a:ext uri="{FF2B5EF4-FFF2-40B4-BE49-F238E27FC236}">
                <a16:creationId xmlns:a16="http://schemas.microsoft.com/office/drawing/2014/main" id="{4F988EA3-E0D4-474F-840A-88C4F28E4477}"/>
              </a:ext>
            </a:extLst>
          </p:cNvPr>
          <p:cNvSpPr txBox="1"/>
          <p:nvPr/>
        </p:nvSpPr>
        <p:spPr>
          <a:xfrm>
            <a:off x="404012" y="4746076"/>
            <a:ext cx="1441737" cy="523220"/>
          </a:xfrm>
          <a:prstGeom prst="rect">
            <a:avLst/>
          </a:prstGeom>
          <a:noFill/>
        </p:spPr>
        <p:txBody>
          <a:bodyPr wrap="square" rtlCol="0">
            <a:spAutoFit/>
          </a:bodyPr>
          <a:lstStyle/>
          <a:p>
            <a:r>
              <a:rPr lang="en-US" sz="1400" dirty="0">
                <a:solidFill>
                  <a:schemeClr val="bg1"/>
                </a:solidFill>
              </a:rPr>
              <a:t>PASCAL VOC (R-CNN)</a:t>
            </a:r>
          </a:p>
        </p:txBody>
      </p:sp>
      <p:sp>
        <p:nvSpPr>
          <p:cNvPr id="18" name="TextBox 17">
            <a:extLst>
              <a:ext uri="{FF2B5EF4-FFF2-40B4-BE49-F238E27FC236}">
                <a16:creationId xmlns:a16="http://schemas.microsoft.com/office/drawing/2014/main" id="{10C99D80-278B-4942-9036-652E735C9077}"/>
              </a:ext>
            </a:extLst>
          </p:cNvPr>
          <p:cNvSpPr txBox="1"/>
          <p:nvPr/>
        </p:nvSpPr>
        <p:spPr>
          <a:xfrm>
            <a:off x="1963863" y="4937242"/>
            <a:ext cx="695400" cy="307777"/>
          </a:xfrm>
          <a:prstGeom prst="rect">
            <a:avLst/>
          </a:prstGeom>
          <a:noFill/>
        </p:spPr>
        <p:txBody>
          <a:bodyPr wrap="square" rtlCol="0">
            <a:spAutoFit/>
          </a:bodyPr>
          <a:lstStyle/>
          <a:p>
            <a:r>
              <a:rPr lang="en-US" sz="1400" dirty="0">
                <a:solidFill>
                  <a:schemeClr val="bg1"/>
                </a:solidFill>
              </a:rPr>
              <a:t>54%</a:t>
            </a:r>
          </a:p>
        </p:txBody>
      </p:sp>
      <p:sp>
        <p:nvSpPr>
          <p:cNvPr id="19" name="TextBox 18">
            <a:extLst>
              <a:ext uri="{FF2B5EF4-FFF2-40B4-BE49-F238E27FC236}">
                <a16:creationId xmlns:a16="http://schemas.microsoft.com/office/drawing/2014/main" id="{EF389D3C-61B1-3C47-8E7C-720E0112059F}"/>
              </a:ext>
            </a:extLst>
          </p:cNvPr>
          <p:cNvSpPr txBox="1"/>
          <p:nvPr/>
        </p:nvSpPr>
        <p:spPr>
          <a:xfrm>
            <a:off x="4145229" y="4947859"/>
            <a:ext cx="747801" cy="307777"/>
          </a:xfrm>
          <a:prstGeom prst="rect">
            <a:avLst/>
          </a:prstGeom>
          <a:noFill/>
        </p:spPr>
        <p:txBody>
          <a:bodyPr wrap="square" rtlCol="0">
            <a:spAutoFit/>
          </a:bodyPr>
          <a:lstStyle/>
          <a:p>
            <a:r>
              <a:rPr lang="en-US" sz="1400" dirty="0">
                <a:solidFill>
                  <a:schemeClr val="bg1"/>
                </a:solidFill>
              </a:rPr>
              <a:t>66%</a:t>
            </a:r>
          </a:p>
        </p:txBody>
      </p:sp>
      <p:sp>
        <p:nvSpPr>
          <p:cNvPr id="20" name="TextBox 19">
            <a:extLst>
              <a:ext uri="{FF2B5EF4-FFF2-40B4-BE49-F238E27FC236}">
                <a16:creationId xmlns:a16="http://schemas.microsoft.com/office/drawing/2014/main" id="{B1DBB9FA-8167-E14C-BB1A-0CD4DA563A4A}"/>
              </a:ext>
            </a:extLst>
          </p:cNvPr>
          <p:cNvSpPr txBox="1"/>
          <p:nvPr/>
        </p:nvSpPr>
        <p:spPr>
          <a:xfrm>
            <a:off x="5940203" y="5219162"/>
            <a:ext cx="1653018" cy="646331"/>
          </a:xfrm>
          <a:prstGeom prst="rect">
            <a:avLst/>
          </a:prstGeom>
          <a:noFill/>
        </p:spPr>
        <p:txBody>
          <a:bodyPr wrap="none" rtlCol="0">
            <a:spAutoFit/>
          </a:bodyPr>
          <a:lstStyle/>
          <a:p>
            <a:pPr algn="ctr"/>
            <a:r>
              <a:rPr lang="en-US" dirty="0">
                <a:solidFill>
                  <a:schemeClr val="bg1"/>
                </a:solidFill>
              </a:rPr>
              <a:t>Jan 2016</a:t>
            </a:r>
          </a:p>
          <a:p>
            <a:pPr algn="ctr"/>
            <a:r>
              <a:rPr lang="en-US" dirty="0">
                <a:solidFill>
                  <a:schemeClr val="bg1"/>
                </a:solidFill>
              </a:rPr>
              <a:t>Faster R-CNN</a:t>
            </a:r>
          </a:p>
        </p:txBody>
      </p:sp>
      <p:pic>
        <p:nvPicPr>
          <p:cNvPr id="21" name="Picture 20">
            <a:extLst>
              <a:ext uri="{FF2B5EF4-FFF2-40B4-BE49-F238E27FC236}">
                <a16:creationId xmlns:a16="http://schemas.microsoft.com/office/drawing/2014/main" id="{155324AA-AC2E-B848-898B-BAE3E0AD9517}"/>
              </a:ext>
            </a:extLst>
          </p:cNvPr>
          <p:cNvPicPr>
            <a:picLocks noChangeAspect="1"/>
          </p:cNvPicPr>
          <p:nvPr/>
        </p:nvPicPr>
        <p:blipFill>
          <a:blip r:embed="rId7"/>
          <a:stretch>
            <a:fillRect/>
          </a:stretch>
        </p:blipFill>
        <p:spPr>
          <a:xfrm>
            <a:off x="8390907" y="980190"/>
            <a:ext cx="3170052" cy="1429533"/>
          </a:xfrm>
          <a:prstGeom prst="rect">
            <a:avLst/>
          </a:prstGeom>
        </p:spPr>
      </p:pic>
      <p:sp>
        <p:nvSpPr>
          <p:cNvPr id="22" name="Rectangle 21">
            <a:extLst>
              <a:ext uri="{FF2B5EF4-FFF2-40B4-BE49-F238E27FC236}">
                <a16:creationId xmlns:a16="http://schemas.microsoft.com/office/drawing/2014/main" id="{99760EEE-881A-1540-AC24-C0017B705076}"/>
              </a:ext>
            </a:extLst>
          </p:cNvPr>
          <p:cNvSpPr/>
          <p:nvPr/>
        </p:nvSpPr>
        <p:spPr>
          <a:xfrm>
            <a:off x="8759026" y="5832692"/>
            <a:ext cx="2533066" cy="253916"/>
          </a:xfrm>
          <a:prstGeom prst="rect">
            <a:avLst/>
          </a:prstGeom>
        </p:spPr>
        <p:txBody>
          <a:bodyPr wrap="none">
            <a:spAutoFit/>
          </a:bodyPr>
          <a:lstStyle/>
          <a:p>
            <a:r>
              <a:rPr lang="en-US" sz="1050" dirty="0">
                <a:hlinkClick r:id="rId8"/>
              </a:rPr>
              <a:t>https://</a:t>
            </a:r>
            <a:r>
              <a:rPr lang="en-US" sz="1050" dirty="0" err="1">
                <a:hlinkClick r:id="rId8"/>
              </a:rPr>
              <a:t>arxiv.org</a:t>
            </a:r>
            <a:r>
              <a:rPr lang="en-US" sz="1050" dirty="0">
                <a:hlinkClick r:id="rId8"/>
              </a:rPr>
              <a:t>/pdf/1703.06870.pdf</a:t>
            </a:r>
            <a:endParaRPr lang="en-US" sz="1050" dirty="0"/>
          </a:p>
        </p:txBody>
      </p:sp>
      <p:sp>
        <p:nvSpPr>
          <p:cNvPr id="23" name="Rectangle 22">
            <a:extLst>
              <a:ext uri="{FF2B5EF4-FFF2-40B4-BE49-F238E27FC236}">
                <a16:creationId xmlns:a16="http://schemas.microsoft.com/office/drawing/2014/main" id="{74B74F78-5D70-6048-8A92-1293C2228844}"/>
              </a:ext>
            </a:extLst>
          </p:cNvPr>
          <p:cNvSpPr/>
          <p:nvPr/>
        </p:nvSpPr>
        <p:spPr>
          <a:xfrm>
            <a:off x="5660417" y="5832692"/>
            <a:ext cx="2533066" cy="253916"/>
          </a:xfrm>
          <a:prstGeom prst="rect">
            <a:avLst/>
          </a:prstGeom>
        </p:spPr>
        <p:txBody>
          <a:bodyPr wrap="none">
            <a:spAutoFit/>
          </a:bodyPr>
          <a:lstStyle/>
          <a:p>
            <a:r>
              <a:rPr lang="en-US" sz="1050" dirty="0">
                <a:hlinkClick r:id="rId9"/>
              </a:rPr>
              <a:t>https://</a:t>
            </a:r>
            <a:r>
              <a:rPr lang="en-US" sz="1050" dirty="0" err="1">
                <a:hlinkClick r:id="rId9"/>
              </a:rPr>
              <a:t>arxiv.org</a:t>
            </a:r>
            <a:r>
              <a:rPr lang="en-US" sz="1050" dirty="0">
                <a:hlinkClick r:id="rId9"/>
              </a:rPr>
              <a:t>/pdf/1506.01497.pdf</a:t>
            </a:r>
            <a:endParaRPr lang="en-US" sz="105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6029725" y="3567578"/>
            <a:ext cx="2033215" cy="738664"/>
          </a:xfrm>
          <a:prstGeom prst="rect">
            <a:avLst/>
          </a:prstGeom>
          <a:noFill/>
        </p:spPr>
        <p:txBody>
          <a:bodyPr wrap="square" rtlCol="0">
            <a:spAutoFit/>
          </a:bodyPr>
          <a:lstStyle/>
          <a:p>
            <a:r>
              <a:rPr lang="en-US" sz="1400" dirty="0">
                <a:solidFill>
                  <a:schemeClr val="bg1"/>
                </a:solidFill>
              </a:rPr>
              <a:t>Added Region Proposal Network</a:t>
            </a:r>
          </a:p>
          <a:p>
            <a:r>
              <a:rPr lang="en-US" sz="1400" dirty="0">
                <a:solidFill>
                  <a:schemeClr val="bg1"/>
                </a:solidFill>
              </a:rPr>
              <a:t>(near real-time 5fps)</a:t>
            </a:r>
          </a:p>
        </p:txBody>
      </p:sp>
      <p:sp>
        <p:nvSpPr>
          <p:cNvPr id="26" name="TextBox 25">
            <a:extLst>
              <a:ext uri="{FF2B5EF4-FFF2-40B4-BE49-F238E27FC236}">
                <a16:creationId xmlns:a16="http://schemas.microsoft.com/office/drawing/2014/main" id="{E152E745-1DAB-3A41-A5E1-F2D263CF053C}"/>
              </a:ext>
            </a:extLst>
          </p:cNvPr>
          <p:cNvSpPr txBox="1"/>
          <p:nvPr/>
        </p:nvSpPr>
        <p:spPr>
          <a:xfrm>
            <a:off x="8375465" y="2455941"/>
            <a:ext cx="3185494" cy="1384995"/>
          </a:xfrm>
          <a:prstGeom prst="rect">
            <a:avLst/>
          </a:prstGeom>
          <a:noFill/>
        </p:spPr>
        <p:txBody>
          <a:bodyPr wrap="square" rtlCol="0">
            <a:spAutoFit/>
          </a:bodyPr>
          <a:lstStyle/>
          <a:p>
            <a:r>
              <a:rPr lang="en-US" sz="1400" dirty="0">
                <a:solidFill>
                  <a:schemeClr val="bg1"/>
                </a:solidFill>
              </a:rPr>
              <a:t>Adds Instance Segmentation</a:t>
            </a:r>
          </a:p>
          <a:p>
            <a:r>
              <a:rPr lang="en-US" sz="1400" dirty="0">
                <a:solidFill>
                  <a:schemeClr val="bg1"/>
                </a:solidFill>
              </a:rPr>
              <a:t>3 outputs:</a:t>
            </a:r>
          </a:p>
          <a:p>
            <a:pPr marL="285750" indent="-285750">
              <a:buFontTx/>
              <a:buChar char="-"/>
            </a:pPr>
            <a:r>
              <a:rPr lang="en-US" sz="1400" dirty="0">
                <a:solidFill>
                  <a:schemeClr val="bg1"/>
                </a:solidFill>
              </a:rPr>
              <a:t>Classification</a:t>
            </a:r>
          </a:p>
          <a:p>
            <a:pPr marL="285750" indent="-285750">
              <a:buFontTx/>
              <a:buChar char="-"/>
            </a:pPr>
            <a:r>
              <a:rPr lang="en-US" sz="1400" dirty="0">
                <a:solidFill>
                  <a:schemeClr val="bg1"/>
                </a:solidFill>
              </a:rPr>
              <a:t>Bounding Box</a:t>
            </a:r>
          </a:p>
          <a:p>
            <a:pPr marL="285750" indent="-285750">
              <a:buFontTx/>
              <a:buChar char="-"/>
            </a:pPr>
            <a:r>
              <a:rPr lang="en-US" sz="1400" dirty="0">
                <a:solidFill>
                  <a:schemeClr val="bg1"/>
                </a:solidFill>
              </a:rPr>
              <a:t>Instance Segmentation</a:t>
            </a:r>
          </a:p>
          <a:p>
            <a:r>
              <a:rPr lang="en-US" sz="1400" dirty="0">
                <a:solidFill>
                  <a:schemeClr val="bg1"/>
                </a:solidFill>
              </a:rPr>
              <a:t>(near real-time 5fps)</a:t>
            </a:r>
          </a:p>
        </p:txBody>
      </p:sp>
      <p:sp>
        <p:nvSpPr>
          <p:cNvPr id="27" name="TextBox 26">
            <a:extLst>
              <a:ext uri="{FF2B5EF4-FFF2-40B4-BE49-F238E27FC236}">
                <a16:creationId xmlns:a16="http://schemas.microsoft.com/office/drawing/2014/main" id="{9BC50801-4013-1841-ACB7-543D261632AB}"/>
              </a:ext>
            </a:extLst>
          </p:cNvPr>
          <p:cNvSpPr txBox="1"/>
          <p:nvPr/>
        </p:nvSpPr>
        <p:spPr>
          <a:xfrm>
            <a:off x="9191103" y="5219162"/>
            <a:ext cx="1569660" cy="646331"/>
          </a:xfrm>
          <a:prstGeom prst="rect">
            <a:avLst/>
          </a:prstGeom>
          <a:noFill/>
        </p:spPr>
        <p:txBody>
          <a:bodyPr wrap="none" rtlCol="0">
            <a:spAutoFit/>
          </a:bodyPr>
          <a:lstStyle/>
          <a:p>
            <a:pPr algn="ctr"/>
            <a:r>
              <a:rPr lang="en-US" dirty="0">
                <a:solidFill>
                  <a:schemeClr val="bg1"/>
                </a:solidFill>
              </a:rPr>
              <a:t>Jan 2018</a:t>
            </a:r>
          </a:p>
          <a:p>
            <a:pPr algn="ctr"/>
            <a:r>
              <a:rPr lang="en-US" dirty="0">
                <a:solidFill>
                  <a:schemeClr val="bg1"/>
                </a:solidFill>
              </a:rPr>
              <a:t>Mask R-CNN</a:t>
            </a:r>
          </a:p>
        </p:txBody>
      </p:sp>
      <p:sp>
        <p:nvSpPr>
          <p:cNvPr id="28" name="TextBox 27">
            <a:extLst>
              <a:ext uri="{FF2B5EF4-FFF2-40B4-BE49-F238E27FC236}">
                <a16:creationId xmlns:a16="http://schemas.microsoft.com/office/drawing/2014/main" id="{5FA79112-042E-964B-A325-4DA23AA8BBBA}"/>
              </a:ext>
            </a:extLst>
          </p:cNvPr>
          <p:cNvSpPr txBox="1"/>
          <p:nvPr/>
        </p:nvSpPr>
        <p:spPr>
          <a:xfrm>
            <a:off x="6465317" y="4953921"/>
            <a:ext cx="602789" cy="307777"/>
          </a:xfrm>
          <a:prstGeom prst="rect">
            <a:avLst/>
          </a:prstGeom>
          <a:noFill/>
        </p:spPr>
        <p:txBody>
          <a:bodyPr wrap="square" rtlCol="0">
            <a:spAutoFit/>
          </a:bodyPr>
          <a:lstStyle/>
          <a:p>
            <a:r>
              <a:rPr lang="en-US" sz="1400" dirty="0">
                <a:solidFill>
                  <a:schemeClr val="bg1"/>
                </a:solidFill>
              </a:rPr>
              <a:t>78%</a:t>
            </a:r>
          </a:p>
        </p:txBody>
      </p:sp>
      <p:pic>
        <p:nvPicPr>
          <p:cNvPr id="29" name="Picture 28">
            <a:extLst>
              <a:ext uri="{FF2B5EF4-FFF2-40B4-BE49-F238E27FC236}">
                <a16:creationId xmlns:a16="http://schemas.microsoft.com/office/drawing/2014/main" id="{4D730898-F7D7-3E4D-8ABF-34CED7028642}"/>
              </a:ext>
            </a:extLst>
          </p:cNvPr>
          <p:cNvPicPr>
            <a:picLocks noChangeAspect="1"/>
          </p:cNvPicPr>
          <p:nvPr/>
        </p:nvPicPr>
        <p:blipFill>
          <a:blip r:embed="rId10"/>
          <a:stretch>
            <a:fillRect/>
          </a:stretch>
        </p:blipFill>
        <p:spPr>
          <a:xfrm>
            <a:off x="631603" y="1125684"/>
            <a:ext cx="5308600" cy="1028700"/>
          </a:xfrm>
          <a:prstGeom prst="rect">
            <a:avLst/>
          </a:prstGeom>
        </p:spPr>
      </p:pic>
      <p:cxnSp>
        <p:nvCxnSpPr>
          <p:cNvPr id="31" name="Straight Connector 30">
            <a:extLst>
              <a:ext uri="{FF2B5EF4-FFF2-40B4-BE49-F238E27FC236}">
                <a16:creationId xmlns:a16="http://schemas.microsoft.com/office/drawing/2014/main" id="{EFD6381D-2431-1D48-8EB2-3C4C87309204}"/>
              </a:ext>
            </a:extLst>
          </p:cNvPr>
          <p:cNvCxnSpPr>
            <a:cxnSpLocks/>
          </p:cNvCxnSpPr>
          <p:nvPr/>
        </p:nvCxnSpPr>
        <p:spPr>
          <a:xfrm flipV="1">
            <a:off x="1845749" y="2436304"/>
            <a:ext cx="0" cy="2532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4400881" y="4580657"/>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A4D2A4-F4A6-3949-A88A-B79945263AB6}"/>
              </a:ext>
            </a:extLst>
          </p:cNvPr>
          <p:cNvCxnSpPr>
            <a:cxnSpLocks/>
          </p:cNvCxnSpPr>
          <p:nvPr/>
        </p:nvCxnSpPr>
        <p:spPr>
          <a:xfrm flipV="1">
            <a:off x="6829553" y="4306242"/>
            <a:ext cx="0" cy="64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CB619B-E3B6-A442-990D-D9462E9C41FD}"/>
              </a:ext>
            </a:extLst>
          </p:cNvPr>
          <p:cNvCxnSpPr>
            <a:cxnSpLocks/>
          </p:cNvCxnSpPr>
          <p:nvPr/>
        </p:nvCxnSpPr>
        <p:spPr>
          <a:xfrm flipV="1">
            <a:off x="9940133" y="3861852"/>
            <a:ext cx="0" cy="11069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581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DB49F-A96D-2E42-BB9C-4FEFF469C322}"/>
              </a:ext>
            </a:extLst>
          </p:cNvPr>
          <p:cNvPicPr>
            <a:picLocks noChangeAspect="1"/>
          </p:cNvPicPr>
          <p:nvPr/>
        </p:nvPicPr>
        <p:blipFill>
          <a:blip r:embed="rId2"/>
          <a:stretch>
            <a:fillRect/>
          </a:stretch>
        </p:blipFill>
        <p:spPr>
          <a:xfrm>
            <a:off x="2889113" y="1122082"/>
            <a:ext cx="8094881" cy="5262233"/>
          </a:xfrm>
          <a:prstGeom prst="rect">
            <a:avLst/>
          </a:prstGeom>
        </p:spPr>
      </p:pic>
      <p:grpSp>
        <p:nvGrpSpPr>
          <p:cNvPr id="19" name="Group 18">
            <a:extLst>
              <a:ext uri="{FF2B5EF4-FFF2-40B4-BE49-F238E27FC236}">
                <a16:creationId xmlns:a16="http://schemas.microsoft.com/office/drawing/2014/main" id="{A4A3B006-6B0F-0547-A3AB-8B5E57EA54CF}"/>
              </a:ext>
            </a:extLst>
          </p:cNvPr>
          <p:cNvGrpSpPr/>
          <p:nvPr/>
        </p:nvGrpSpPr>
        <p:grpSpPr>
          <a:xfrm>
            <a:off x="2889113" y="1122082"/>
            <a:ext cx="5732121" cy="5130437"/>
            <a:chOff x="2889113" y="1122082"/>
            <a:chExt cx="5732121" cy="5130437"/>
          </a:xfrm>
        </p:grpSpPr>
        <p:grpSp>
          <p:nvGrpSpPr>
            <p:cNvPr id="8" name="Group 7">
              <a:extLst>
                <a:ext uri="{FF2B5EF4-FFF2-40B4-BE49-F238E27FC236}">
                  <a16:creationId xmlns:a16="http://schemas.microsoft.com/office/drawing/2014/main" id="{1A02F18D-F4DD-FA46-BF69-652433E6A5A0}"/>
                </a:ext>
              </a:extLst>
            </p:cNvPr>
            <p:cNvGrpSpPr/>
            <p:nvPr/>
          </p:nvGrpSpPr>
          <p:grpSpPr>
            <a:xfrm>
              <a:off x="2889113" y="1122082"/>
              <a:ext cx="3893751" cy="5130437"/>
              <a:chOff x="2889113" y="1122082"/>
              <a:chExt cx="3893751" cy="5130437"/>
            </a:xfrm>
          </p:grpSpPr>
          <p:sp>
            <p:nvSpPr>
              <p:cNvPr id="5" name="TextBox 4">
                <a:extLst>
                  <a:ext uri="{FF2B5EF4-FFF2-40B4-BE49-F238E27FC236}">
                    <a16:creationId xmlns:a16="http://schemas.microsoft.com/office/drawing/2014/main" id="{AF81062A-DB17-E743-8A4B-CDBD548F31A3}"/>
                  </a:ext>
                </a:extLst>
              </p:cNvPr>
              <p:cNvSpPr txBox="1"/>
              <p:nvPr/>
            </p:nvSpPr>
            <p:spPr>
              <a:xfrm>
                <a:off x="2889113" y="1122082"/>
                <a:ext cx="3635255" cy="5068653"/>
              </a:xfrm>
              <a:prstGeom prst="rect">
                <a:avLst/>
              </a:prstGeom>
              <a:solidFill>
                <a:schemeClr val="tx1"/>
              </a:solidFill>
            </p:spPr>
            <p:txBody>
              <a:bodyPr wrap="square" rtlCol="0">
                <a:spAutoFit/>
              </a:bodyPr>
              <a:lstStyle/>
              <a:p>
                <a:endParaRPr lang="en-US"/>
              </a:p>
            </p:txBody>
          </p:sp>
          <p:sp>
            <p:nvSpPr>
              <p:cNvPr id="7" name="TextBox 6">
                <a:extLst>
                  <a:ext uri="{FF2B5EF4-FFF2-40B4-BE49-F238E27FC236}">
                    <a16:creationId xmlns:a16="http://schemas.microsoft.com/office/drawing/2014/main" id="{E24CC4BC-44AA-8745-A4A8-4CD38036EA1C}"/>
                  </a:ext>
                </a:extLst>
              </p:cNvPr>
              <p:cNvSpPr txBox="1"/>
              <p:nvPr/>
            </p:nvSpPr>
            <p:spPr>
              <a:xfrm>
                <a:off x="5745893" y="5809741"/>
                <a:ext cx="1036971" cy="442778"/>
              </a:xfrm>
              <a:prstGeom prst="rect">
                <a:avLst/>
              </a:prstGeom>
              <a:solidFill>
                <a:schemeClr val="tx1"/>
              </a:solidFill>
            </p:spPr>
            <p:txBody>
              <a:bodyPr wrap="square" rtlCol="0">
                <a:spAutoFit/>
              </a:bodyPr>
              <a:lstStyle/>
              <a:p>
                <a:endParaRPr lang="en-US"/>
              </a:p>
            </p:txBody>
          </p:sp>
        </p:grpSp>
        <p:sp>
          <p:nvSpPr>
            <p:cNvPr id="15" name="TextBox 14">
              <a:extLst>
                <a:ext uri="{FF2B5EF4-FFF2-40B4-BE49-F238E27FC236}">
                  <a16:creationId xmlns:a16="http://schemas.microsoft.com/office/drawing/2014/main" id="{45D06536-D57B-C741-AD17-34731B174E25}"/>
                </a:ext>
              </a:extLst>
            </p:cNvPr>
            <p:cNvSpPr txBox="1"/>
            <p:nvPr/>
          </p:nvSpPr>
          <p:spPr>
            <a:xfrm>
              <a:off x="6446445" y="2011688"/>
              <a:ext cx="2174789" cy="398108"/>
            </a:xfrm>
            <a:prstGeom prst="rect">
              <a:avLst/>
            </a:prstGeom>
            <a:solidFill>
              <a:schemeClr val="tx1"/>
            </a:solidFill>
          </p:spPr>
          <p:txBody>
            <a:bodyPr wrap="square" rtlCol="0">
              <a:spAutoFit/>
            </a:bodyPr>
            <a:lstStyle/>
            <a:p>
              <a:endParaRPr lang="en-US"/>
            </a:p>
          </p:txBody>
        </p:sp>
        <p:sp>
          <p:nvSpPr>
            <p:cNvPr id="16" name="TextBox 15">
              <a:extLst>
                <a:ext uri="{FF2B5EF4-FFF2-40B4-BE49-F238E27FC236}">
                  <a16:creationId xmlns:a16="http://schemas.microsoft.com/office/drawing/2014/main" id="{E6EEAFAA-8A6A-E041-BE3A-BF7BDF9C21B7}"/>
                </a:ext>
              </a:extLst>
            </p:cNvPr>
            <p:cNvSpPr txBox="1"/>
            <p:nvPr/>
          </p:nvSpPr>
          <p:spPr>
            <a:xfrm>
              <a:off x="5943937" y="3799893"/>
              <a:ext cx="2174789" cy="398108"/>
            </a:xfrm>
            <a:prstGeom prst="rect">
              <a:avLst/>
            </a:prstGeom>
            <a:solidFill>
              <a:schemeClr val="tx1"/>
            </a:solidFill>
          </p:spPr>
          <p:txBody>
            <a:bodyPr wrap="square" rtlCol="0">
              <a:spAutoFit/>
            </a:bodyPr>
            <a:lstStyle/>
            <a:p>
              <a:endParaRPr lang="en-US"/>
            </a:p>
          </p:txBody>
        </p:sp>
        <p:sp>
          <p:nvSpPr>
            <p:cNvPr id="17" name="TextBox 16">
              <a:extLst>
                <a:ext uri="{FF2B5EF4-FFF2-40B4-BE49-F238E27FC236}">
                  <a16:creationId xmlns:a16="http://schemas.microsoft.com/office/drawing/2014/main" id="{F56ADF8A-6664-5540-B7BC-38AAB42F1FB2}"/>
                </a:ext>
              </a:extLst>
            </p:cNvPr>
            <p:cNvSpPr txBox="1"/>
            <p:nvPr/>
          </p:nvSpPr>
          <p:spPr>
            <a:xfrm>
              <a:off x="6214938" y="4718063"/>
              <a:ext cx="1135852" cy="398108"/>
            </a:xfrm>
            <a:prstGeom prst="rect">
              <a:avLst/>
            </a:prstGeom>
            <a:solidFill>
              <a:schemeClr val="tx1"/>
            </a:solidFill>
          </p:spPr>
          <p:txBody>
            <a:bodyPr wrap="square" rtlCol="0">
              <a:spAutoFit/>
            </a:bodyPr>
            <a:lstStyle/>
            <a:p>
              <a:endParaRPr lang="en-US"/>
            </a:p>
          </p:txBody>
        </p:sp>
      </p:grpSp>
      <p:cxnSp>
        <p:nvCxnSpPr>
          <p:cNvPr id="39" name="Straight Arrow Connector 38">
            <a:extLst>
              <a:ext uri="{FF2B5EF4-FFF2-40B4-BE49-F238E27FC236}">
                <a16:creationId xmlns:a16="http://schemas.microsoft.com/office/drawing/2014/main" id="{5F97F2DF-4AEF-3443-84A6-347DF69DEAC1}"/>
              </a:ext>
            </a:extLst>
          </p:cNvPr>
          <p:cNvCxnSpPr>
            <a:cxnSpLocks/>
          </p:cNvCxnSpPr>
          <p:nvPr/>
        </p:nvCxnSpPr>
        <p:spPr>
          <a:xfrm>
            <a:off x="4329319" y="2926821"/>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B43EB57-8545-AE47-970C-7F2BCA22D2D0}"/>
              </a:ext>
            </a:extLst>
          </p:cNvPr>
          <p:cNvCxnSpPr>
            <a:cxnSpLocks/>
          </p:cNvCxnSpPr>
          <p:nvPr/>
        </p:nvCxnSpPr>
        <p:spPr>
          <a:xfrm>
            <a:off x="4321078" y="3697063"/>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7663ADE-E7E5-364A-AFCD-245D997BB81C}"/>
              </a:ext>
            </a:extLst>
          </p:cNvPr>
          <p:cNvCxnSpPr>
            <a:cxnSpLocks/>
          </p:cNvCxnSpPr>
          <p:nvPr/>
        </p:nvCxnSpPr>
        <p:spPr>
          <a:xfrm>
            <a:off x="4337552" y="4492017"/>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B58E10A-7BBD-CA4C-BB58-8F7FFA821152}"/>
              </a:ext>
            </a:extLst>
          </p:cNvPr>
          <p:cNvCxnSpPr>
            <a:cxnSpLocks/>
          </p:cNvCxnSpPr>
          <p:nvPr/>
        </p:nvCxnSpPr>
        <p:spPr>
          <a:xfrm>
            <a:off x="4341669" y="5237543"/>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2594E8A-110F-9644-960F-E80909F3EEFD}"/>
              </a:ext>
            </a:extLst>
          </p:cNvPr>
          <p:cNvSpPr txBox="1"/>
          <p:nvPr/>
        </p:nvSpPr>
        <p:spPr>
          <a:xfrm>
            <a:off x="758757" y="1122083"/>
            <a:ext cx="2042809" cy="5262232"/>
          </a:xfrm>
          <a:prstGeom prst="rect">
            <a:avLst/>
          </a:prstGeom>
          <a:solidFill>
            <a:schemeClr val="tx1"/>
          </a:solidFill>
        </p:spPr>
        <p:txBody>
          <a:bodyPr wrap="square" rtlCol="0">
            <a:noAutofit/>
          </a:bodyPr>
          <a:lstStyle/>
          <a:p>
            <a:r>
              <a:rPr lang="en-US" b="1" dirty="0">
                <a:solidFill>
                  <a:schemeClr val="bg1"/>
                </a:solidFill>
              </a:rPr>
              <a:t>Build Steps:</a:t>
            </a:r>
          </a:p>
          <a:p>
            <a:pPr marL="342900" indent="-342900">
              <a:spcBef>
                <a:spcPts val="600"/>
              </a:spcBef>
              <a:buAutoNum type="arabicPeriod"/>
            </a:pPr>
            <a:r>
              <a:rPr lang="en-US" dirty="0">
                <a:solidFill>
                  <a:schemeClr val="bg1"/>
                </a:solidFill>
              </a:rPr>
              <a:t>Isolate </a:t>
            </a:r>
            <a:r>
              <a:rPr lang="en-US" dirty="0" err="1">
                <a:solidFill>
                  <a:schemeClr val="bg1"/>
                </a:solidFill>
              </a:rPr>
              <a:t>Unet</a:t>
            </a:r>
            <a:r>
              <a:rPr lang="en-US" dirty="0">
                <a:solidFill>
                  <a:schemeClr val="bg1"/>
                </a:solidFill>
              </a:rPr>
              <a:t> decoder</a:t>
            </a:r>
          </a:p>
          <a:p>
            <a:pPr marL="342900" indent="-342900">
              <a:spcBef>
                <a:spcPts val="600"/>
              </a:spcBef>
              <a:buAutoNum type="arabicPeriod"/>
            </a:pPr>
            <a:r>
              <a:rPr lang="en-US" dirty="0">
                <a:solidFill>
                  <a:schemeClr val="bg1"/>
                </a:solidFill>
              </a:rPr>
              <a:t>Import Resnet pretrained network</a:t>
            </a:r>
          </a:p>
          <a:p>
            <a:pPr marL="342900" indent="-342900">
              <a:spcBef>
                <a:spcPts val="600"/>
              </a:spcBef>
              <a:buAutoNum type="arabicPeriod"/>
            </a:pPr>
            <a:r>
              <a:rPr lang="en-US" dirty="0">
                <a:solidFill>
                  <a:schemeClr val="bg1"/>
                </a:solidFill>
              </a:rPr>
              <a:t>Connect Layers</a:t>
            </a:r>
          </a:p>
          <a:p>
            <a:pPr marL="342900" indent="-342900">
              <a:spcBef>
                <a:spcPts val="600"/>
              </a:spcBef>
              <a:buAutoNum type="arabicPeriod"/>
            </a:pPr>
            <a:r>
              <a:rPr lang="en-US" dirty="0">
                <a:solidFill>
                  <a:schemeClr val="bg1"/>
                </a:solidFill>
              </a:rPr>
              <a:t>Adjust Image scaling for training</a:t>
            </a:r>
          </a:p>
          <a:p>
            <a:pPr marL="342900" indent="-342900">
              <a:spcBef>
                <a:spcPts val="600"/>
              </a:spcBef>
              <a:buAutoNum type="arabicPeriod"/>
            </a:pPr>
            <a:r>
              <a:rPr lang="en-US" dirty="0">
                <a:solidFill>
                  <a:schemeClr val="bg1"/>
                </a:solidFill>
              </a:rPr>
              <a:t>Train</a:t>
            </a:r>
          </a:p>
          <a:p>
            <a:pPr marL="342900" indent="-342900">
              <a:spcBef>
                <a:spcPts val="600"/>
              </a:spcBef>
              <a:buAutoNum type="arabicPeriod"/>
            </a:pPr>
            <a:r>
              <a:rPr lang="en-US" dirty="0">
                <a:solidFill>
                  <a:schemeClr val="bg1"/>
                </a:solidFill>
              </a:rPr>
              <a:t>Adjust image scaling for inference</a:t>
            </a:r>
          </a:p>
        </p:txBody>
      </p:sp>
      <p:sp>
        <p:nvSpPr>
          <p:cNvPr id="46" name="Rectangle 45">
            <a:extLst>
              <a:ext uri="{FF2B5EF4-FFF2-40B4-BE49-F238E27FC236}">
                <a16:creationId xmlns:a16="http://schemas.microsoft.com/office/drawing/2014/main" id="{28BF1324-91B6-2745-985E-94A401252A26}"/>
              </a:ext>
            </a:extLst>
          </p:cNvPr>
          <p:cNvSpPr/>
          <p:nvPr/>
        </p:nvSpPr>
        <p:spPr>
          <a:xfrm>
            <a:off x="2974418" y="1171510"/>
            <a:ext cx="3018942" cy="5169505"/>
          </a:xfrm>
          <a:prstGeom prst="rect">
            <a:avLst/>
          </a:prstGeom>
          <a:solidFill>
            <a:srgbClr val="F2DD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err="1">
                <a:solidFill>
                  <a:schemeClr val="accent1">
                    <a:lumMod val="75000"/>
                  </a:schemeClr>
                </a:solidFill>
              </a:rPr>
              <a:t>ResNet</a:t>
            </a:r>
            <a:endParaRPr lang="en-US" dirty="0">
              <a:solidFill>
                <a:schemeClr val="accent1">
                  <a:lumMod val="75000"/>
                </a:schemeClr>
              </a:solidFill>
            </a:endParaRPr>
          </a:p>
        </p:txBody>
      </p:sp>
      <p:sp>
        <p:nvSpPr>
          <p:cNvPr id="9" name="Rectangle 8">
            <a:extLst>
              <a:ext uri="{FF2B5EF4-FFF2-40B4-BE49-F238E27FC236}">
                <a16:creationId xmlns:a16="http://schemas.microsoft.com/office/drawing/2014/main" id="{63B94A15-A455-8248-92F0-E8CC1611D671}"/>
              </a:ext>
            </a:extLst>
          </p:cNvPr>
          <p:cNvSpPr/>
          <p:nvPr/>
        </p:nvSpPr>
        <p:spPr>
          <a:xfrm>
            <a:off x="3160438" y="1354371"/>
            <a:ext cx="892578" cy="657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0" name="Rectangle 9">
            <a:extLst>
              <a:ext uri="{FF2B5EF4-FFF2-40B4-BE49-F238E27FC236}">
                <a16:creationId xmlns:a16="http://schemas.microsoft.com/office/drawing/2014/main" id="{887E5844-72D4-F24F-86EF-95300F5F5304}"/>
              </a:ext>
            </a:extLst>
          </p:cNvPr>
          <p:cNvSpPr/>
          <p:nvPr/>
        </p:nvSpPr>
        <p:spPr>
          <a:xfrm>
            <a:off x="3500019" y="2552691"/>
            <a:ext cx="1631091" cy="494270"/>
          </a:xfrm>
          <a:prstGeom prst="rect">
            <a:avLst/>
          </a:prstGeom>
          <a:solidFill>
            <a:srgbClr val="EEEAF2"/>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75000"/>
                  </a:schemeClr>
                </a:solidFill>
              </a:rPr>
              <a:t>Block 1</a:t>
            </a:r>
          </a:p>
        </p:txBody>
      </p:sp>
      <p:sp>
        <p:nvSpPr>
          <p:cNvPr id="11" name="Rectangle 10">
            <a:extLst>
              <a:ext uri="{FF2B5EF4-FFF2-40B4-BE49-F238E27FC236}">
                <a16:creationId xmlns:a16="http://schemas.microsoft.com/office/drawing/2014/main" id="{28B30636-2672-B943-9F82-4F0BC63A4FE6}"/>
              </a:ext>
            </a:extLst>
          </p:cNvPr>
          <p:cNvSpPr/>
          <p:nvPr/>
        </p:nvSpPr>
        <p:spPr>
          <a:xfrm>
            <a:off x="3500019" y="3340832"/>
            <a:ext cx="1631091" cy="494270"/>
          </a:xfrm>
          <a:prstGeom prst="rect">
            <a:avLst/>
          </a:prstGeom>
          <a:solidFill>
            <a:srgbClr val="EBF2E0"/>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2</a:t>
            </a:r>
          </a:p>
        </p:txBody>
      </p:sp>
      <p:sp>
        <p:nvSpPr>
          <p:cNvPr id="12" name="Rectangle 11">
            <a:extLst>
              <a:ext uri="{FF2B5EF4-FFF2-40B4-BE49-F238E27FC236}">
                <a16:creationId xmlns:a16="http://schemas.microsoft.com/office/drawing/2014/main" id="{8BEB9007-6829-274D-A3DF-7667CD7BC17D}"/>
              </a:ext>
            </a:extLst>
          </p:cNvPr>
          <p:cNvSpPr/>
          <p:nvPr/>
        </p:nvSpPr>
        <p:spPr>
          <a:xfrm>
            <a:off x="3500019" y="4128973"/>
            <a:ext cx="1631091" cy="494270"/>
          </a:xfrm>
          <a:prstGeom prst="rect">
            <a:avLst/>
          </a:prstGeom>
          <a:solidFill>
            <a:srgbClr val="F2DDDA"/>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75000"/>
                  </a:schemeClr>
                </a:solidFill>
              </a:rPr>
              <a:t>Block 3</a:t>
            </a:r>
          </a:p>
        </p:txBody>
      </p:sp>
      <p:sp>
        <p:nvSpPr>
          <p:cNvPr id="13" name="Rectangle 12">
            <a:extLst>
              <a:ext uri="{FF2B5EF4-FFF2-40B4-BE49-F238E27FC236}">
                <a16:creationId xmlns:a16="http://schemas.microsoft.com/office/drawing/2014/main" id="{32078962-81BB-424C-980F-1DBB8FF65DE0}"/>
              </a:ext>
            </a:extLst>
          </p:cNvPr>
          <p:cNvSpPr/>
          <p:nvPr/>
        </p:nvSpPr>
        <p:spPr>
          <a:xfrm>
            <a:off x="3500019" y="4917114"/>
            <a:ext cx="1631091" cy="494270"/>
          </a:xfrm>
          <a:prstGeom prst="rect">
            <a:avLst/>
          </a:prstGeom>
          <a:solidFill>
            <a:srgbClr val="EAF0F5"/>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4</a:t>
            </a:r>
          </a:p>
        </p:txBody>
      </p:sp>
      <p:sp>
        <p:nvSpPr>
          <p:cNvPr id="14" name="Rectangle 13">
            <a:extLst>
              <a:ext uri="{FF2B5EF4-FFF2-40B4-BE49-F238E27FC236}">
                <a16:creationId xmlns:a16="http://schemas.microsoft.com/office/drawing/2014/main" id="{ED4090C5-E7D5-174C-A2D8-B821D06A731A}"/>
              </a:ext>
            </a:extLst>
          </p:cNvPr>
          <p:cNvSpPr/>
          <p:nvPr/>
        </p:nvSpPr>
        <p:spPr>
          <a:xfrm>
            <a:off x="3500019" y="5668191"/>
            <a:ext cx="1631091" cy="494270"/>
          </a:xfrm>
          <a:prstGeom prst="rect">
            <a:avLst/>
          </a:prstGeom>
          <a:solidFill>
            <a:srgbClr val="749ED1"/>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5 </a:t>
            </a:r>
          </a:p>
          <a:p>
            <a:pPr algn="ctr"/>
            <a:r>
              <a:rPr lang="en-US" dirty="0">
                <a:solidFill>
                  <a:schemeClr val="accent1">
                    <a:lumMod val="75000"/>
                  </a:schemeClr>
                </a:solidFill>
              </a:rPr>
              <a:t>Encoder</a:t>
            </a:r>
          </a:p>
        </p:txBody>
      </p:sp>
      <p:cxnSp>
        <p:nvCxnSpPr>
          <p:cNvPr id="28" name="Straight Arrow Connector 27">
            <a:extLst>
              <a:ext uri="{FF2B5EF4-FFF2-40B4-BE49-F238E27FC236}">
                <a16:creationId xmlns:a16="http://schemas.microsoft.com/office/drawing/2014/main" id="{14486374-C819-F94E-8C1E-2BA693673748}"/>
              </a:ext>
            </a:extLst>
          </p:cNvPr>
          <p:cNvCxnSpPr>
            <a:cxnSpLocks/>
          </p:cNvCxnSpPr>
          <p:nvPr/>
        </p:nvCxnSpPr>
        <p:spPr>
          <a:xfrm>
            <a:off x="5462024" y="4398257"/>
            <a:ext cx="1888766" cy="518857"/>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B01197-1A32-0A47-A2D9-F1A08A30D443}"/>
              </a:ext>
            </a:extLst>
          </p:cNvPr>
          <p:cNvCxnSpPr>
            <a:cxnSpLocks/>
            <a:endCxn id="16" idx="3"/>
          </p:cNvCxnSpPr>
          <p:nvPr/>
        </p:nvCxnSpPr>
        <p:spPr>
          <a:xfrm>
            <a:off x="5462024" y="3585402"/>
            <a:ext cx="2656702" cy="413545"/>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60FBE8-DC43-7D4C-BA29-0ABB2E5C00E0}"/>
              </a:ext>
            </a:extLst>
          </p:cNvPr>
          <p:cNvCxnSpPr>
            <a:cxnSpLocks/>
          </p:cNvCxnSpPr>
          <p:nvPr/>
        </p:nvCxnSpPr>
        <p:spPr>
          <a:xfrm>
            <a:off x="5451390" y="5164249"/>
            <a:ext cx="1068337" cy="355658"/>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959074-9A33-A343-93B2-24154441045B}"/>
              </a:ext>
            </a:extLst>
          </p:cNvPr>
          <p:cNvCxnSpPr>
            <a:cxnSpLocks/>
          </p:cNvCxnSpPr>
          <p:nvPr/>
        </p:nvCxnSpPr>
        <p:spPr>
          <a:xfrm flipV="1">
            <a:off x="5486737" y="2210742"/>
            <a:ext cx="3134497" cy="620898"/>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7A59AD2-33C4-8345-8BF0-4DB216CAF491}"/>
              </a:ext>
            </a:extLst>
          </p:cNvPr>
          <p:cNvCxnSpPr>
            <a:cxnSpLocks/>
          </p:cNvCxnSpPr>
          <p:nvPr/>
        </p:nvCxnSpPr>
        <p:spPr>
          <a:xfrm>
            <a:off x="5527329" y="5908385"/>
            <a:ext cx="1182036" cy="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CD21CDA-61F2-D64B-B310-6E6CB8E8562E}"/>
              </a:ext>
            </a:extLst>
          </p:cNvPr>
          <p:cNvCxnSpPr>
            <a:cxnSpLocks/>
          </p:cNvCxnSpPr>
          <p:nvPr/>
        </p:nvCxnSpPr>
        <p:spPr>
          <a:xfrm>
            <a:off x="3814455" y="2107180"/>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6ED0C41-B3FA-0A44-8859-2599B1DD4B24}"/>
              </a:ext>
            </a:extLst>
          </p:cNvPr>
          <p:cNvSpPr txBox="1"/>
          <p:nvPr/>
        </p:nvSpPr>
        <p:spPr>
          <a:xfrm>
            <a:off x="5991801" y="1171510"/>
            <a:ext cx="705642" cy="369332"/>
          </a:xfrm>
          <a:prstGeom prst="rect">
            <a:avLst/>
          </a:prstGeom>
          <a:noFill/>
        </p:spPr>
        <p:txBody>
          <a:bodyPr wrap="none" rtlCol="0">
            <a:spAutoFit/>
          </a:bodyPr>
          <a:lstStyle/>
          <a:p>
            <a:r>
              <a:rPr lang="en-US" dirty="0" err="1">
                <a:solidFill>
                  <a:schemeClr val="accent1">
                    <a:lumMod val="75000"/>
                  </a:schemeClr>
                </a:solidFill>
              </a:rPr>
              <a:t>Unet</a:t>
            </a:r>
            <a:endParaRPr lang="en-US" dirty="0">
              <a:solidFill>
                <a:schemeClr val="accent1">
                  <a:lumMod val="75000"/>
                </a:schemeClr>
              </a:solidFill>
            </a:endParaRPr>
          </a:p>
        </p:txBody>
      </p:sp>
      <p:sp>
        <p:nvSpPr>
          <p:cNvPr id="36" name="TextBox 35">
            <a:extLst>
              <a:ext uri="{FF2B5EF4-FFF2-40B4-BE49-F238E27FC236}">
                <a16:creationId xmlns:a16="http://schemas.microsoft.com/office/drawing/2014/main" id="{BBCD232E-4F85-0E44-8F7F-8F896338FBC1}"/>
              </a:ext>
            </a:extLst>
          </p:cNvPr>
          <p:cNvSpPr txBox="1"/>
          <p:nvPr/>
        </p:nvSpPr>
        <p:spPr>
          <a:xfrm>
            <a:off x="601887" y="539348"/>
            <a:ext cx="5189241" cy="523220"/>
          </a:xfrm>
          <a:prstGeom prst="rect">
            <a:avLst/>
          </a:prstGeom>
          <a:noFill/>
        </p:spPr>
        <p:txBody>
          <a:bodyPr wrap="none" rtlCol="0">
            <a:spAutoFit/>
          </a:bodyPr>
          <a:lstStyle/>
          <a:p>
            <a:r>
              <a:rPr lang="en-US" sz="2800" b="1" dirty="0">
                <a:solidFill>
                  <a:schemeClr val="bg2"/>
                </a:solidFill>
              </a:rPr>
              <a:t>Encoder Modularity Example</a:t>
            </a:r>
          </a:p>
        </p:txBody>
      </p:sp>
    </p:spTree>
    <p:extLst>
      <p:ext uri="{BB962C8B-B14F-4D97-AF65-F5344CB8AC3E}">
        <p14:creationId xmlns:p14="http://schemas.microsoft.com/office/powerpoint/2010/main" val="289772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1A6A1-1DDB-184E-B0A3-0AF70DDCD440}"/>
              </a:ext>
            </a:extLst>
          </p:cNvPr>
          <p:cNvPicPr>
            <a:picLocks noChangeAspect="1"/>
          </p:cNvPicPr>
          <p:nvPr/>
        </p:nvPicPr>
        <p:blipFill>
          <a:blip r:embed="rId2"/>
          <a:stretch>
            <a:fillRect/>
          </a:stretch>
        </p:blipFill>
        <p:spPr>
          <a:xfrm>
            <a:off x="3442391" y="1267517"/>
            <a:ext cx="8040717" cy="4322966"/>
          </a:xfrm>
          <a:prstGeom prst="rect">
            <a:avLst/>
          </a:prstGeom>
          <a:noFill/>
        </p:spPr>
      </p:pic>
      <p:sp>
        <p:nvSpPr>
          <p:cNvPr id="3" name="TextBox 2">
            <a:extLst>
              <a:ext uri="{FF2B5EF4-FFF2-40B4-BE49-F238E27FC236}">
                <a16:creationId xmlns:a16="http://schemas.microsoft.com/office/drawing/2014/main" id="{A410F366-BF97-1547-923D-F20CCA600BAA}"/>
              </a:ext>
            </a:extLst>
          </p:cNvPr>
          <p:cNvSpPr txBox="1"/>
          <p:nvPr/>
        </p:nvSpPr>
        <p:spPr>
          <a:xfrm>
            <a:off x="601887" y="539348"/>
            <a:ext cx="6109365" cy="523220"/>
          </a:xfrm>
          <a:prstGeom prst="rect">
            <a:avLst/>
          </a:prstGeom>
          <a:noFill/>
        </p:spPr>
        <p:txBody>
          <a:bodyPr wrap="none" rtlCol="0">
            <a:spAutoFit/>
          </a:bodyPr>
          <a:lstStyle/>
          <a:p>
            <a:r>
              <a:rPr lang="en-US" sz="2800" b="1" dirty="0">
                <a:solidFill>
                  <a:schemeClr val="bg2"/>
                </a:solidFill>
              </a:rPr>
              <a:t>FCN (Fully Convolutional Network)</a:t>
            </a:r>
          </a:p>
        </p:txBody>
      </p:sp>
      <p:sp>
        <p:nvSpPr>
          <p:cNvPr id="4" name="Rectangle 3">
            <a:extLst>
              <a:ext uri="{FF2B5EF4-FFF2-40B4-BE49-F238E27FC236}">
                <a16:creationId xmlns:a16="http://schemas.microsoft.com/office/drawing/2014/main" id="{20E97624-8D72-E544-B2A0-7A6DCAB8970C}"/>
              </a:ext>
            </a:extLst>
          </p:cNvPr>
          <p:cNvSpPr/>
          <p:nvPr/>
        </p:nvSpPr>
        <p:spPr>
          <a:xfrm>
            <a:off x="815896" y="5842155"/>
            <a:ext cx="3506088" cy="307777"/>
          </a:xfrm>
          <a:prstGeom prst="rect">
            <a:avLst/>
          </a:prstGeom>
        </p:spPr>
        <p:txBody>
          <a:bodyPr wrap="none">
            <a:spAutoFit/>
          </a:bodyPr>
          <a:lstStyle/>
          <a:p>
            <a:r>
              <a:rPr lang="en-US" sz="1400" dirty="0">
                <a:solidFill>
                  <a:schemeClr val="bg2"/>
                </a:solidFill>
                <a:hlinkClick r:id="rId3"/>
              </a:rPr>
              <a:t>https://</a:t>
            </a:r>
            <a:r>
              <a:rPr lang="en-US" sz="1400" dirty="0" err="1">
                <a:solidFill>
                  <a:schemeClr val="bg2"/>
                </a:solidFill>
                <a:hlinkClick r:id="rId3"/>
              </a:rPr>
              <a:t>arxiv.org</a:t>
            </a:r>
            <a:r>
              <a:rPr lang="en-US" sz="1400" dirty="0">
                <a:solidFill>
                  <a:schemeClr val="bg2"/>
                </a:solidFill>
                <a:hlinkClick r:id="rId3"/>
              </a:rPr>
              <a:t>/pdf/1605.06211v1.pdf</a:t>
            </a:r>
            <a:endParaRPr lang="en-US" sz="1400" dirty="0">
              <a:solidFill>
                <a:schemeClr val="bg2"/>
              </a:solidFill>
            </a:endParaRPr>
          </a:p>
        </p:txBody>
      </p:sp>
      <p:sp>
        <p:nvSpPr>
          <p:cNvPr id="5" name="TextBox 4">
            <a:extLst>
              <a:ext uri="{FF2B5EF4-FFF2-40B4-BE49-F238E27FC236}">
                <a16:creationId xmlns:a16="http://schemas.microsoft.com/office/drawing/2014/main" id="{0B5DEBDF-5ABF-1746-A1EA-364A2D7051D8}"/>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Early segmentation architecture</a:t>
            </a:r>
          </a:p>
          <a:p>
            <a:pPr marL="285750" indent="-285750">
              <a:buFont typeface="Arial" panose="020B0604020202020204" pitchFamily="34" charset="0"/>
              <a:buChar char="•"/>
            </a:pPr>
            <a:r>
              <a:rPr lang="en-US" dirty="0">
                <a:solidFill>
                  <a:schemeClr val="bg2"/>
                </a:solidFill>
              </a:rPr>
              <a:t>Uses CNN’s throughout </a:t>
            </a:r>
          </a:p>
        </p:txBody>
      </p:sp>
    </p:spTree>
    <p:extLst>
      <p:ext uri="{BB962C8B-B14F-4D97-AF65-F5344CB8AC3E}">
        <p14:creationId xmlns:p14="http://schemas.microsoft.com/office/powerpoint/2010/main" val="3497891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1F2B6-CEE1-A04F-9279-24598A65207F}"/>
              </a:ext>
            </a:extLst>
          </p:cNvPr>
          <p:cNvPicPr>
            <a:picLocks noChangeAspect="1"/>
          </p:cNvPicPr>
          <p:nvPr/>
        </p:nvPicPr>
        <p:blipFill>
          <a:blip r:embed="rId2"/>
          <a:stretch>
            <a:fillRect/>
          </a:stretch>
        </p:blipFill>
        <p:spPr>
          <a:xfrm>
            <a:off x="3645215" y="711425"/>
            <a:ext cx="7887430" cy="5127375"/>
          </a:xfrm>
          <a:prstGeom prst="rect">
            <a:avLst/>
          </a:prstGeom>
        </p:spPr>
      </p:pic>
      <p:sp>
        <p:nvSpPr>
          <p:cNvPr id="4" name="Rectangle 3">
            <a:extLst>
              <a:ext uri="{FF2B5EF4-FFF2-40B4-BE49-F238E27FC236}">
                <a16:creationId xmlns:a16="http://schemas.microsoft.com/office/drawing/2014/main" id="{57C95D61-149E-A642-A728-08672565B108}"/>
              </a:ext>
            </a:extLst>
          </p:cNvPr>
          <p:cNvSpPr/>
          <p:nvPr/>
        </p:nvSpPr>
        <p:spPr>
          <a:xfrm>
            <a:off x="656112" y="5838798"/>
            <a:ext cx="3307316" cy="307777"/>
          </a:xfrm>
          <a:prstGeom prst="rect">
            <a:avLst/>
          </a:prstGeom>
        </p:spPr>
        <p:txBody>
          <a:bodyPr wrap="none">
            <a:spAutoFit/>
          </a:bodyPr>
          <a:lstStyle/>
          <a:p>
            <a:r>
              <a:rPr lang="en-US" sz="1400" dirty="0">
                <a:solidFill>
                  <a:schemeClr val="bg2"/>
                </a:solidFill>
                <a:hlinkClick r:id="rId3"/>
              </a:rPr>
              <a:t>https://</a:t>
            </a:r>
            <a:r>
              <a:rPr lang="en-US" sz="1400" dirty="0" err="1">
                <a:solidFill>
                  <a:schemeClr val="bg2"/>
                </a:solidFill>
                <a:hlinkClick r:id="rId3"/>
              </a:rPr>
              <a:t>arxiv.org</a:t>
            </a:r>
            <a:r>
              <a:rPr lang="en-US" sz="1400" dirty="0">
                <a:solidFill>
                  <a:schemeClr val="bg2"/>
                </a:solidFill>
                <a:hlinkClick r:id="rId3"/>
              </a:rPr>
              <a:t>/pdf/1505.04597.pdf</a:t>
            </a:r>
            <a:endParaRPr lang="en-US" sz="1400" dirty="0">
              <a:solidFill>
                <a:schemeClr val="bg2"/>
              </a:solidFill>
            </a:endParaRPr>
          </a:p>
        </p:txBody>
      </p:sp>
      <p:sp>
        <p:nvSpPr>
          <p:cNvPr id="5" name="TextBox 4">
            <a:extLst>
              <a:ext uri="{FF2B5EF4-FFF2-40B4-BE49-F238E27FC236}">
                <a16:creationId xmlns:a16="http://schemas.microsoft.com/office/drawing/2014/main" id="{281D4B68-60CC-9C47-AA6F-7717AE3E1B10}"/>
              </a:ext>
            </a:extLst>
          </p:cNvPr>
          <p:cNvSpPr txBox="1"/>
          <p:nvPr/>
        </p:nvSpPr>
        <p:spPr>
          <a:xfrm>
            <a:off x="601887" y="539348"/>
            <a:ext cx="1016625" cy="523220"/>
          </a:xfrm>
          <a:prstGeom prst="rect">
            <a:avLst/>
          </a:prstGeom>
          <a:noFill/>
        </p:spPr>
        <p:txBody>
          <a:bodyPr wrap="none" rtlCol="0">
            <a:spAutoFit/>
          </a:bodyPr>
          <a:lstStyle/>
          <a:p>
            <a:r>
              <a:rPr lang="en-US" sz="2800" b="1" dirty="0" err="1">
                <a:solidFill>
                  <a:schemeClr val="bg2"/>
                </a:solidFill>
              </a:rPr>
              <a:t>UNet</a:t>
            </a:r>
            <a:endParaRPr lang="en-US" sz="2800" b="1" dirty="0">
              <a:solidFill>
                <a:schemeClr val="bg2"/>
              </a:solidFill>
            </a:endParaRPr>
          </a:p>
        </p:txBody>
      </p:sp>
      <p:sp>
        <p:nvSpPr>
          <p:cNvPr id="6" name="TextBox 5">
            <a:extLst>
              <a:ext uri="{FF2B5EF4-FFF2-40B4-BE49-F238E27FC236}">
                <a16:creationId xmlns:a16="http://schemas.microsoft.com/office/drawing/2014/main" id="{3EF20FC7-D816-2A43-A0E5-BAF0C3834059}"/>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Uses skip connections to maintain detail in decoder</a:t>
            </a:r>
          </a:p>
          <a:p>
            <a:pPr marL="285750" indent="-285750">
              <a:buFont typeface="Arial" panose="020B0604020202020204" pitchFamily="34" charset="0"/>
              <a:buChar char="•"/>
            </a:pPr>
            <a:r>
              <a:rPr lang="en-US" dirty="0">
                <a:solidFill>
                  <a:schemeClr val="bg2"/>
                </a:solidFill>
              </a:rPr>
              <a:t>Used in medical imaging where detail is important</a:t>
            </a:r>
          </a:p>
        </p:txBody>
      </p:sp>
    </p:spTree>
    <p:extLst>
      <p:ext uri="{BB962C8B-B14F-4D97-AF65-F5344CB8AC3E}">
        <p14:creationId xmlns:p14="http://schemas.microsoft.com/office/powerpoint/2010/main" val="1479514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43EBD-BA2B-284A-8E95-FF4BB6E3BF24}"/>
              </a:ext>
            </a:extLst>
          </p:cNvPr>
          <p:cNvPicPr>
            <a:picLocks noChangeAspect="1"/>
          </p:cNvPicPr>
          <p:nvPr/>
        </p:nvPicPr>
        <p:blipFill>
          <a:blip r:embed="rId2"/>
          <a:stretch>
            <a:fillRect/>
          </a:stretch>
        </p:blipFill>
        <p:spPr>
          <a:xfrm>
            <a:off x="6859029" y="3708230"/>
            <a:ext cx="4710401" cy="2161672"/>
          </a:xfrm>
          <a:prstGeom prst="rect">
            <a:avLst/>
          </a:prstGeom>
        </p:spPr>
      </p:pic>
      <p:sp>
        <p:nvSpPr>
          <p:cNvPr id="4" name="Rectangle 3">
            <a:extLst>
              <a:ext uri="{FF2B5EF4-FFF2-40B4-BE49-F238E27FC236}">
                <a16:creationId xmlns:a16="http://schemas.microsoft.com/office/drawing/2014/main" id="{61F4AF66-2D10-0449-BCFD-D54DB245BDCA}"/>
              </a:ext>
            </a:extLst>
          </p:cNvPr>
          <p:cNvSpPr/>
          <p:nvPr/>
        </p:nvSpPr>
        <p:spPr>
          <a:xfrm>
            <a:off x="6859029" y="5862858"/>
            <a:ext cx="2864887" cy="276999"/>
          </a:xfrm>
          <a:prstGeom prst="rect">
            <a:avLst/>
          </a:prstGeom>
        </p:spPr>
        <p:txBody>
          <a:bodyPr wrap="none">
            <a:spAutoFit/>
          </a:bodyPr>
          <a:lstStyle/>
          <a:p>
            <a:r>
              <a:rPr lang="en-US" sz="1200" dirty="0">
                <a:solidFill>
                  <a:schemeClr val="bg2"/>
                </a:solidFill>
                <a:hlinkClick r:id="rId3"/>
              </a:rPr>
              <a:t>https://</a:t>
            </a:r>
            <a:r>
              <a:rPr lang="en-US" sz="1200" dirty="0" err="1">
                <a:solidFill>
                  <a:schemeClr val="bg2"/>
                </a:solidFill>
                <a:hlinkClick r:id="rId3"/>
              </a:rPr>
              <a:t>arxiv.org</a:t>
            </a:r>
            <a:r>
              <a:rPr lang="en-US" sz="1200" dirty="0">
                <a:solidFill>
                  <a:schemeClr val="bg2"/>
                </a:solidFill>
                <a:hlinkClick r:id="rId3"/>
              </a:rPr>
              <a:t>/pdf/1703.06870.pdf</a:t>
            </a:r>
            <a:endParaRPr lang="en-US" sz="1200" dirty="0">
              <a:solidFill>
                <a:schemeClr val="bg2"/>
              </a:solidFill>
            </a:endParaRPr>
          </a:p>
        </p:txBody>
      </p:sp>
      <p:sp>
        <p:nvSpPr>
          <p:cNvPr id="5" name="TextBox 4">
            <a:extLst>
              <a:ext uri="{FF2B5EF4-FFF2-40B4-BE49-F238E27FC236}">
                <a16:creationId xmlns:a16="http://schemas.microsoft.com/office/drawing/2014/main" id="{2C65E546-AF4C-164C-A1FD-810EEF371EF2}"/>
              </a:ext>
            </a:extLst>
          </p:cNvPr>
          <p:cNvSpPr txBox="1"/>
          <p:nvPr/>
        </p:nvSpPr>
        <p:spPr>
          <a:xfrm>
            <a:off x="601887" y="539348"/>
            <a:ext cx="2385589" cy="523220"/>
          </a:xfrm>
          <a:prstGeom prst="rect">
            <a:avLst/>
          </a:prstGeom>
          <a:noFill/>
        </p:spPr>
        <p:txBody>
          <a:bodyPr wrap="none" rtlCol="0">
            <a:spAutoFit/>
          </a:bodyPr>
          <a:lstStyle/>
          <a:p>
            <a:r>
              <a:rPr lang="en-US" sz="2800" b="1" dirty="0">
                <a:solidFill>
                  <a:schemeClr val="bg2"/>
                </a:solidFill>
              </a:rPr>
              <a:t>Mask R-CNN</a:t>
            </a:r>
          </a:p>
        </p:txBody>
      </p:sp>
      <p:sp>
        <p:nvSpPr>
          <p:cNvPr id="6" name="TextBox 5">
            <a:extLst>
              <a:ext uri="{FF2B5EF4-FFF2-40B4-BE49-F238E27FC236}">
                <a16:creationId xmlns:a16="http://schemas.microsoft.com/office/drawing/2014/main" id="{0D6C154C-B148-F644-B612-5CBF1B0F5FEE}"/>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Iteration of R-CNN evolution</a:t>
            </a:r>
          </a:p>
          <a:p>
            <a:pPr marL="285750" indent="-285750">
              <a:buFont typeface="Arial" panose="020B0604020202020204" pitchFamily="34" charset="0"/>
              <a:buChar char="•"/>
            </a:pPr>
            <a:r>
              <a:rPr lang="en-US" dirty="0">
                <a:solidFill>
                  <a:schemeClr val="bg2"/>
                </a:solidFill>
              </a:rPr>
              <a:t>Adds segmentation to previous iterations</a:t>
            </a:r>
          </a:p>
          <a:p>
            <a:pPr marL="285750" indent="-285750">
              <a:buFont typeface="Arial" panose="020B0604020202020204" pitchFamily="34" charset="0"/>
              <a:buChar char="•"/>
            </a:pPr>
            <a:r>
              <a:rPr lang="en-US" dirty="0">
                <a:solidFill>
                  <a:schemeClr val="bg2"/>
                </a:solidFill>
              </a:rPr>
              <a:t>Includes bounding boxes and instance segmentation</a:t>
            </a:r>
          </a:p>
        </p:txBody>
      </p:sp>
      <p:pic>
        <p:nvPicPr>
          <p:cNvPr id="2" name="Picture 1">
            <a:extLst>
              <a:ext uri="{FF2B5EF4-FFF2-40B4-BE49-F238E27FC236}">
                <a16:creationId xmlns:a16="http://schemas.microsoft.com/office/drawing/2014/main" id="{906C9063-B6BB-534E-AB2E-2167E184F1DD}"/>
              </a:ext>
            </a:extLst>
          </p:cNvPr>
          <p:cNvPicPr>
            <a:picLocks noChangeAspect="1"/>
          </p:cNvPicPr>
          <p:nvPr/>
        </p:nvPicPr>
        <p:blipFill>
          <a:blip r:embed="rId4"/>
          <a:stretch>
            <a:fillRect/>
          </a:stretch>
        </p:blipFill>
        <p:spPr>
          <a:xfrm>
            <a:off x="3324951" y="879816"/>
            <a:ext cx="8244479" cy="2736415"/>
          </a:xfrm>
          <a:prstGeom prst="rect">
            <a:avLst/>
          </a:prstGeom>
        </p:spPr>
      </p:pic>
      <p:sp>
        <p:nvSpPr>
          <p:cNvPr id="7" name="Rectangle 6">
            <a:extLst>
              <a:ext uri="{FF2B5EF4-FFF2-40B4-BE49-F238E27FC236}">
                <a16:creationId xmlns:a16="http://schemas.microsoft.com/office/drawing/2014/main" id="{3087DDF8-9DEB-7941-9F40-5AD08B981154}"/>
              </a:ext>
            </a:extLst>
          </p:cNvPr>
          <p:cNvSpPr/>
          <p:nvPr/>
        </p:nvSpPr>
        <p:spPr>
          <a:xfrm>
            <a:off x="3394538" y="3269816"/>
            <a:ext cx="7480343" cy="261610"/>
          </a:xfrm>
          <a:prstGeom prst="rect">
            <a:avLst/>
          </a:prstGeom>
        </p:spPr>
        <p:txBody>
          <a:bodyPr wrap="square">
            <a:spAutoFit/>
          </a:bodyPr>
          <a:lstStyle/>
          <a:p>
            <a:r>
              <a:rPr lang="en-US" sz="1100" dirty="0">
                <a:hlinkClick r:id="rId5"/>
              </a:rPr>
              <a:t>https://</a:t>
            </a:r>
            <a:r>
              <a:rPr lang="en-US" sz="1100" dirty="0" err="1">
                <a:hlinkClick r:id="rId5"/>
              </a:rPr>
              <a:t>medium.com</a:t>
            </a:r>
            <a:r>
              <a:rPr lang="en-US" sz="1100" dirty="0">
                <a:hlinkClick r:id="rId5"/>
              </a:rPr>
              <a:t>/@</a:t>
            </a:r>
            <a:r>
              <a:rPr lang="en-US" sz="1100" dirty="0" err="1">
                <a:hlinkClick r:id="rId5"/>
              </a:rPr>
              <a:t>jonathan_hui</a:t>
            </a:r>
            <a:r>
              <a:rPr lang="en-US" sz="1100" dirty="0">
                <a:hlinkClick r:id="rId5"/>
              </a:rPr>
              <a:t>/image-segmentation-with-mask-r-cnn-ebe6d793272</a:t>
            </a:r>
            <a:endParaRPr lang="en-US" sz="1100" dirty="0"/>
          </a:p>
        </p:txBody>
      </p:sp>
    </p:spTree>
    <p:extLst>
      <p:ext uri="{BB962C8B-B14F-4D97-AF65-F5344CB8AC3E}">
        <p14:creationId xmlns:p14="http://schemas.microsoft.com/office/powerpoint/2010/main" val="684787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F4AF66-2D10-0449-BCFD-D54DB245BDCA}"/>
              </a:ext>
            </a:extLst>
          </p:cNvPr>
          <p:cNvSpPr/>
          <p:nvPr/>
        </p:nvSpPr>
        <p:spPr>
          <a:xfrm>
            <a:off x="607473" y="5822164"/>
            <a:ext cx="2864887" cy="276999"/>
          </a:xfrm>
          <a:prstGeom prst="rect">
            <a:avLst/>
          </a:prstGeom>
        </p:spPr>
        <p:txBody>
          <a:bodyPr wrap="none">
            <a:spAutoFit/>
          </a:bodyPr>
          <a:lstStyle/>
          <a:p>
            <a:r>
              <a:rPr lang="en-US" sz="1200" dirty="0">
                <a:solidFill>
                  <a:schemeClr val="bg2"/>
                </a:solidFill>
                <a:hlinkClick r:id="rId2"/>
              </a:rPr>
              <a:t>https://</a:t>
            </a:r>
            <a:r>
              <a:rPr lang="en-US" sz="1200" dirty="0" err="1">
                <a:solidFill>
                  <a:schemeClr val="bg2"/>
                </a:solidFill>
                <a:hlinkClick r:id="rId2"/>
              </a:rPr>
              <a:t>arxiv.org</a:t>
            </a:r>
            <a:r>
              <a:rPr lang="en-US" sz="1200" dirty="0">
                <a:solidFill>
                  <a:schemeClr val="bg2"/>
                </a:solidFill>
                <a:hlinkClick r:id="rId2"/>
              </a:rPr>
              <a:t>/pdf/1612.01105.pdf</a:t>
            </a:r>
            <a:endParaRPr lang="en-US" sz="1200" dirty="0">
              <a:solidFill>
                <a:schemeClr val="bg2"/>
              </a:solidFill>
            </a:endParaRPr>
          </a:p>
        </p:txBody>
      </p:sp>
      <p:sp>
        <p:nvSpPr>
          <p:cNvPr id="5" name="TextBox 4">
            <a:extLst>
              <a:ext uri="{FF2B5EF4-FFF2-40B4-BE49-F238E27FC236}">
                <a16:creationId xmlns:a16="http://schemas.microsoft.com/office/drawing/2014/main" id="{2C65E546-AF4C-164C-A1FD-810EEF371EF2}"/>
              </a:ext>
            </a:extLst>
          </p:cNvPr>
          <p:cNvSpPr txBox="1"/>
          <p:nvPr/>
        </p:nvSpPr>
        <p:spPr>
          <a:xfrm>
            <a:off x="601887" y="539348"/>
            <a:ext cx="7255512" cy="523220"/>
          </a:xfrm>
          <a:prstGeom prst="rect">
            <a:avLst/>
          </a:prstGeom>
          <a:noFill/>
        </p:spPr>
        <p:txBody>
          <a:bodyPr wrap="none" rtlCol="0">
            <a:spAutoFit/>
          </a:bodyPr>
          <a:lstStyle/>
          <a:p>
            <a:r>
              <a:rPr lang="en-US" sz="2800" b="1" dirty="0" err="1">
                <a:solidFill>
                  <a:schemeClr val="bg2"/>
                </a:solidFill>
              </a:rPr>
              <a:t>PSPNet</a:t>
            </a:r>
            <a:r>
              <a:rPr lang="en-US" sz="2800" b="1" dirty="0">
                <a:solidFill>
                  <a:schemeClr val="bg2"/>
                </a:solidFill>
              </a:rPr>
              <a:t> (Pyramid Scene Parsing Network)</a:t>
            </a:r>
          </a:p>
        </p:txBody>
      </p:sp>
      <p:sp>
        <p:nvSpPr>
          <p:cNvPr id="6" name="TextBox 5">
            <a:extLst>
              <a:ext uri="{FF2B5EF4-FFF2-40B4-BE49-F238E27FC236}">
                <a16:creationId xmlns:a16="http://schemas.microsoft.com/office/drawing/2014/main" id="{0D6C154C-B148-F644-B612-5CBF1B0F5FEE}"/>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119063" indent="-119063">
              <a:buFont typeface="Arial" panose="020B0604020202020204" pitchFamily="34" charset="0"/>
              <a:buChar char="•"/>
            </a:pPr>
            <a:r>
              <a:rPr lang="en-US" dirty="0">
                <a:solidFill>
                  <a:schemeClr val="bg2"/>
                </a:solidFill>
              </a:rPr>
              <a:t>Detects objects of varying size using Pyramid of convolutions</a:t>
            </a:r>
          </a:p>
          <a:p>
            <a:pPr marL="119063" indent="-119063">
              <a:buFont typeface="Arial" panose="020B0604020202020204" pitchFamily="34" charset="0"/>
              <a:buChar char="•"/>
            </a:pPr>
            <a:r>
              <a:rPr lang="en-US" dirty="0">
                <a:solidFill>
                  <a:schemeClr val="bg2"/>
                </a:solidFill>
              </a:rPr>
              <a:t>Classifies based on overall image context</a:t>
            </a:r>
          </a:p>
        </p:txBody>
      </p:sp>
      <p:pic>
        <p:nvPicPr>
          <p:cNvPr id="2" name="Picture 1">
            <a:extLst>
              <a:ext uri="{FF2B5EF4-FFF2-40B4-BE49-F238E27FC236}">
                <a16:creationId xmlns:a16="http://schemas.microsoft.com/office/drawing/2014/main" id="{838D0694-10A6-A44F-B1F4-E99208E57747}"/>
              </a:ext>
            </a:extLst>
          </p:cNvPr>
          <p:cNvPicPr>
            <a:picLocks noChangeAspect="1"/>
          </p:cNvPicPr>
          <p:nvPr/>
        </p:nvPicPr>
        <p:blipFill>
          <a:blip r:embed="rId3"/>
          <a:stretch>
            <a:fillRect/>
          </a:stretch>
        </p:blipFill>
        <p:spPr>
          <a:xfrm>
            <a:off x="3421153" y="1267517"/>
            <a:ext cx="8028837" cy="2271949"/>
          </a:xfrm>
          <a:prstGeom prst="rect">
            <a:avLst/>
          </a:prstGeom>
        </p:spPr>
      </p:pic>
      <p:sp>
        <p:nvSpPr>
          <p:cNvPr id="7" name="Rectangle 6">
            <a:extLst>
              <a:ext uri="{FF2B5EF4-FFF2-40B4-BE49-F238E27FC236}">
                <a16:creationId xmlns:a16="http://schemas.microsoft.com/office/drawing/2014/main" id="{C42CA387-D991-5144-9E71-95EDDB472772}"/>
              </a:ext>
            </a:extLst>
          </p:cNvPr>
          <p:cNvSpPr/>
          <p:nvPr/>
        </p:nvSpPr>
        <p:spPr>
          <a:xfrm>
            <a:off x="3690026" y="3815954"/>
            <a:ext cx="6096000" cy="646331"/>
          </a:xfrm>
          <a:prstGeom prst="rect">
            <a:avLst/>
          </a:prstGeom>
        </p:spPr>
        <p:txBody>
          <a:bodyPr>
            <a:spAutoFit/>
          </a:bodyPr>
          <a:lstStyle/>
          <a:p>
            <a:r>
              <a:rPr lang="en-US" i="1" dirty="0">
                <a:latin typeface="NimbusRomNo9L"/>
              </a:rPr>
              <a:t>A single </a:t>
            </a:r>
            <a:r>
              <a:rPr lang="en-US" i="1" dirty="0" err="1">
                <a:latin typeface="NimbusRomNo9L"/>
              </a:rPr>
              <a:t>PSPNet</a:t>
            </a:r>
            <a:r>
              <a:rPr lang="en-US" i="1" dirty="0">
                <a:latin typeface="NimbusRomNo9L"/>
              </a:rPr>
              <a:t> yields the new record of </a:t>
            </a:r>
            <a:r>
              <a:rPr lang="en-US" i="1" dirty="0" err="1">
                <a:latin typeface="NimbusRomNo9L"/>
              </a:rPr>
              <a:t>mIoU</a:t>
            </a:r>
            <a:r>
              <a:rPr lang="en-US" i="1" dirty="0">
                <a:latin typeface="NimbusRomNo9L"/>
              </a:rPr>
              <a:t> accuracy 85.4% on PASCAL VOC 2012 and accuracy 80.2% on Cityscapes. </a:t>
            </a:r>
            <a:endParaRPr lang="en-US" dirty="0"/>
          </a:p>
        </p:txBody>
      </p:sp>
    </p:spTree>
    <p:extLst>
      <p:ext uri="{BB962C8B-B14F-4D97-AF65-F5344CB8AC3E}">
        <p14:creationId xmlns:p14="http://schemas.microsoft.com/office/powerpoint/2010/main" val="41382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6001964" cy="523220"/>
          </a:xfrm>
          <a:prstGeom prst="rect">
            <a:avLst/>
          </a:prstGeom>
          <a:noFill/>
        </p:spPr>
        <p:txBody>
          <a:bodyPr wrap="none" rtlCol="0">
            <a:spAutoFit/>
          </a:bodyPr>
          <a:lstStyle/>
          <a:p>
            <a:r>
              <a:rPr lang="en-US" sz="2800" b="1" dirty="0">
                <a:solidFill>
                  <a:schemeClr val="bg2"/>
                </a:solidFill>
              </a:rPr>
              <a:t>Instance Segmentation-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820859" y="4760316"/>
            <a:ext cx="10423786" cy="8705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2"/>
              </a:rPr>
              <a:t>https://</a:t>
            </a:r>
            <a:r>
              <a:rPr lang="en-US" sz="1200" dirty="0" err="1">
                <a:hlinkClick r:id="rId2"/>
              </a:rPr>
              <a:t>blog.athelas.com</a:t>
            </a:r>
            <a:r>
              <a:rPr lang="en-US" sz="1200" dirty="0">
                <a:hlinkClick r:id="rId2"/>
              </a:rPr>
              <a:t>/a-brief-history-of-cnns-in-image-segmentation-from-r-cnn-to-mask-r-cnn-34ea83205de4</a:t>
            </a:r>
            <a:endParaRPr lang="en-US" sz="120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1940287" y="1860483"/>
            <a:ext cx="2669291" cy="1231106"/>
          </a:xfrm>
          <a:prstGeom prst="rect">
            <a:avLst/>
          </a:prstGeom>
          <a:noFill/>
        </p:spPr>
        <p:txBody>
          <a:bodyPr wrap="square" rtlCol="0">
            <a:spAutoFit/>
          </a:bodyPr>
          <a:lstStyle/>
          <a:p>
            <a:r>
              <a:rPr lang="en-US" sz="1600" b="1" dirty="0">
                <a:solidFill>
                  <a:schemeClr val="bg1"/>
                </a:solidFill>
              </a:rPr>
              <a:t>Fast R-CNN</a:t>
            </a:r>
          </a:p>
          <a:p>
            <a:r>
              <a:rPr lang="en-US" sz="1600" dirty="0">
                <a:solidFill>
                  <a:schemeClr val="bg1"/>
                </a:solidFill>
              </a:rPr>
              <a:t>Single network for features, classification and bounding boxes</a:t>
            </a:r>
          </a:p>
          <a:p>
            <a:r>
              <a:rPr lang="en-US" sz="1000" dirty="0">
                <a:hlinkClick r:id="rId3"/>
              </a:rPr>
              <a:t>https://arxiv.org/pdf/1504.08083.pdf</a:t>
            </a:r>
            <a:endParaRPr lang="en-US" sz="1000" dirty="0"/>
          </a:p>
        </p:txBody>
      </p:sp>
      <p:sp>
        <p:nvSpPr>
          <p:cNvPr id="16" name="TextBox 15">
            <a:extLst>
              <a:ext uri="{FF2B5EF4-FFF2-40B4-BE49-F238E27FC236}">
                <a16:creationId xmlns:a16="http://schemas.microsoft.com/office/drawing/2014/main" id="{7509EB7E-A1D9-7344-A92F-D70110BD1A25}"/>
              </a:ext>
            </a:extLst>
          </p:cNvPr>
          <p:cNvSpPr txBox="1"/>
          <p:nvPr/>
        </p:nvSpPr>
        <p:spPr>
          <a:xfrm>
            <a:off x="601887" y="3428855"/>
            <a:ext cx="2399826" cy="984885"/>
          </a:xfrm>
          <a:prstGeom prst="rect">
            <a:avLst/>
          </a:prstGeom>
          <a:noFill/>
        </p:spPr>
        <p:txBody>
          <a:bodyPr wrap="square" rtlCol="0">
            <a:spAutoFit/>
          </a:bodyPr>
          <a:lstStyle/>
          <a:p>
            <a:r>
              <a:rPr lang="en-US" sz="1600" b="1" dirty="0">
                <a:solidFill>
                  <a:schemeClr val="bg1"/>
                </a:solidFill>
              </a:rPr>
              <a:t>R-CNN</a:t>
            </a:r>
          </a:p>
          <a:p>
            <a:r>
              <a:rPr lang="en-US" sz="1600" dirty="0">
                <a:solidFill>
                  <a:schemeClr val="bg1"/>
                </a:solidFill>
              </a:rPr>
              <a:t>Introduced concept of region proposals</a:t>
            </a:r>
          </a:p>
          <a:p>
            <a:r>
              <a:rPr lang="en-US" sz="1000" dirty="0">
                <a:hlinkClick r:id="rId4"/>
              </a:rPr>
              <a:t>https://arxiv.org/pdf/1311.2524.pdf</a:t>
            </a:r>
            <a:endParaRPr lang="en-US" sz="100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4126073" y="3200350"/>
            <a:ext cx="2532945" cy="1231106"/>
          </a:xfrm>
          <a:prstGeom prst="rect">
            <a:avLst/>
          </a:prstGeom>
          <a:noFill/>
        </p:spPr>
        <p:txBody>
          <a:bodyPr wrap="square" rtlCol="0">
            <a:spAutoFit/>
          </a:bodyPr>
          <a:lstStyle/>
          <a:p>
            <a:r>
              <a:rPr lang="en-US" sz="1600" b="1" dirty="0">
                <a:solidFill>
                  <a:schemeClr val="bg1"/>
                </a:solidFill>
              </a:rPr>
              <a:t>Faster R-CNN</a:t>
            </a:r>
          </a:p>
          <a:p>
            <a:r>
              <a:rPr lang="en-US" sz="1600" dirty="0">
                <a:solidFill>
                  <a:schemeClr val="bg1"/>
                </a:solidFill>
              </a:rPr>
              <a:t>Added Region Proposal Network</a:t>
            </a:r>
          </a:p>
          <a:p>
            <a:r>
              <a:rPr lang="en-US" sz="1600" dirty="0">
                <a:solidFill>
                  <a:schemeClr val="bg1"/>
                </a:solidFill>
              </a:rPr>
              <a:t>(near real-time 5fps)</a:t>
            </a:r>
          </a:p>
          <a:p>
            <a:r>
              <a:rPr lang="en-US" sz="1000" dirty="0">
                <a:hlinkClick r:id="rId5"/>
              </a:rPr>
              <a:t>https://arxiv.org/pdf/1506.01497.pdf</a:t>
            </a:r>
            <a:endParaRPr lang="en-US" sz="1000" dirty="0"/>
          </a:p>
        </p:txBody>
      </p:sp>
      <p:sp>
        <p:nvSpPr>
          <p:cNvPr id="26" name="TextBox 25">
            <a:extLst>
              <a:ext uri="{FF2B5EF4-FFF2-40B4-BE49-F238E27FC236}">
                <a16:creationId xmlns:a16="http://schemas.microsoft.com/office/drawing/2014/main" id="{E152E745-1DAB-3A41-A5E1-F2D263CF053C}"/>
              </a:ext>
            </a:extLst>
          </p:cNvPr>
          <p:cNvSpPr txBox="1"/>
          <p:nvPr/>
        </p:nvSpPr>
        <p:spPr>
          <a:xfrm>
            <a:off x="6704552" y="1334544"/>
            <a:ext cx="3586598" cy="1954381"/>
          </a:xfrm>
          <a:prstGeom prst="rect">
            <a:avLst/>
          </a:prstGeom>
          <a:noFill/>
        </p:spPr>
        <p:txBody>
          <a:bodyPr wrap="square" rtlCol="0">
            <a:spAutoFit/>
          </a:bodyPr>
          <a:lstStyle/>
          <a:p>
            <a:r>
              <a:rPr lang="en-US" sz="1600" b="1" dirty="0">
                <a:solidFill>
                  <a:schemeClr val="bg1"/>
                </a:solidFill>
              </a:rPr>
              <a:t>Mask R-CNN</a:t>
            </a:r>
          </a:p>
          <a:p>
            <a:r>
              <a:rPr lang="en-US" sz="1600" dirty="0">
                <a:solidFill>
                  <a:schemeClr val="bg1"/>
                </a:solidFill>
              </a:rPr>
              <a:t>Adds Instance Segmentation</a:t>
            </a:r>
          </a:p>
          <a:p>
            <a:r>
              <a:rPr lang="en-US" sz="1600" dirty="0">
                <a:solidFill>
                  <a:schemeClr val="bg1"/>
                </a:solidFill>
              </a:rPr>
              <a:t>3 outputs:</a:t>
            </a:r>
          </a:p>
          <a:p>
            <a:pPr marL="285750" indent="-285750">
              <a:buFontTx/>
              <a:buChar char="-"/>
            </a:pPr>
            <a:r>
              <a:rPr lang="en-US" sz="1600" dirty="0">
                <a:solidFill>
                  <a:schemeClr val="bg1"/>
                </a:solidFill>
              </a:rPr>
              <a:t>Classification</a:t>
            </a:r>
          </a:p>
          <a:p>
            <a:pPr marL="285750" indent="-285750">
              <a:buFontTx/>
              <a:buChar char="-"/>
            </a:pPr>
            <a:r>
              <a:rPr lang="en-US" sz="1600" dirty="0">
                <a:solidFill>
                  <a:schemeClr val="bg1"/>
                </a:solidFill>
              </a:rPr>
              <a:t>Bounding Box</a:t>
            </a:r>
          </a:p>
          <a:p>
            <a:pPr marL="285750" indent="-285750">
              <a:buFontTx/>
              <a:buChar char="-"/>
            </a:pPr>
            <a:r>
              <a:rPr lang="en-US" sz="1600" dirty="0">
                <a:solidFill>
                  <a:schemeClr val="bg1"/>
                </a:solidFill>
              </a:rPr>
              <a:t>Instance Segmentation</a:t>
            </a:r>
          </a:p>
          <a:p>
            <a:r>
              <a:rPr lang="en-US" sz="1600" dirty="0">
                <a:solidFill>
                  <a:schemeClr val="bg1"/>
                </a:solidFill>
              </a:rPr>
              <a:t>(near real-time 5fps)</a:t>
            </a:r>
          </a:p>
          <a:p>
            <a:r>
              <a:rPr lang="en-US" sz="1000" dirty="0">
                <a:hlinkClick r:id="rId6"/>
              </a:rPr>
              <a:t>https://arxiv.org/pdf/1703.06870.pdf</a:t>
            </a:r>
            <a:endParaRPr lang="en-US" sz="1000" dirty="0"/>
          </a:p>
        </p:txBody>
      </p: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2255453"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3DB860E-8DB1-2647-B7F3-1880C2DDE92C}"/>
              </a:ext>
            </a:extLst>
          </p:cNvPr>
          <p:cNvSpPr txBox="1"/>
          <p:nvPr/>
        </p:nvSpPr>
        <p:spPr>
          <a:xfrm>
            <a:off x="8935272" y="3452937"/>
            <a:ext cx="2600159" cy="984885"/>
          </a:xfrm>
          <a:prstGeom prst="rect">
            <a:avLst/>
          </a:prstGeom>
          <a:noFill/>
        </p:spPr>
        <p:txBody>
          <a:bodyPr wrap="square" rtlCol="0">
            <a:spAutoFit/>
          </a:bodyPr>
          <a:lstStyle/>
          <a:p>
            <a:r>
              <a:rPr lang="en-US" sz="1600" b="1" dirty="0">
                <a:solidFill>
                  <a:schemeClr val="bg1"/>
                </a:solidFill>
              </a:rPr>
              <a:t>YOLACT</a:t>
            </a:r>
          </a:p>
          <a:p>
            <a:r>
              <a:rPr lang="en-US" sz="1600" dirty="0">
                <a:solidFill>
                  <a:schemeClr val="bg1"/>
                </a:solidFill>
              </a:rPr>
              <a:t>Real-time segmentation</a:t>
            </a:r>
          </a:p>
          <a:p>
            <a:r>
              <a:rPr lang="en-US" sz="1600" dirty="0">
                <a:solidFill>
                  <a:schemeClr val="bg1"/>
                </a:solidFill>
              </a:rPr>
              <a:t>(real-time 30fps)</a:t>
            </a:r>
          </a:p>
          <a:p>
            <a:r>
              <a:rPr lang="en-US" sz="1000" dirty="0">
                <a:hlinkClick r:id="rId7"/>
              </a:rPr>
              <a:t>https://arxiv.org/pdf/1904.02689.pdf</a:t>
            </a:r>
            <a:endParaRPr lang="en-US" sz="1000" dirty="0"/>
          </a:p>
        </p:txBody>
      </p:sp>
      <p:sp>
        <p:nvSpPr>
          <p:cNvPr id="5" name="Rectangle 4">
            <a:extLst>
              <a:ext uri="{FF2B5EF4-FFF2-40B4-BE49-F238E27FC236}">
                <a16:creationId xmlns:a16="http://schemas.microsoft.com/office/drawing/2014/main" id="{F11F6C82-F686-7E43-B4BF-DE85521705BD}"/>
              </a:ext>
            </a:extLst>
          </p:cNvPr>
          <p:cNvSpPr/>
          <p:nvPr/>
        </p:nvSpPr>
        <p:spPr>
          <a:xfrm>
            <a:off x="924770" y="5029475"/>
            <a:ext cx="1648474" cy="32881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37" name="Rectangle 36">
            <a:extLst>
              <a:ext uri="{FF2B5EF4-FFF2-40B4-BE49-F238E27FC236}">
                <a16:creationId xmlns:a16="http://schemas.microsoft.com/office/drawing/2014/main" id="{CE597B8D-2355-C74B-9B84-E1AF39150326}"/>
              </a:ext>
            </a:extLst>
          </p:cNvPr>
          <p:cNvSpPr/>
          <p:nvPr/>
        </p:nvSpPr>
        <p:spPr>
          <a:xfrm>
            <a:off x="2566497" y="5029475"/>
            <a:ext cx="1648474" cy="328813"/>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38" name="Rectangle 37">
            <a:extLst>
              <a:ext uri="{FF2B5EF4-FFF2-40B4-BE49-F238E27FC236}">
                <a16:creationId xmlns:a16="http://schemas.microsoft.com/office/drawing/2014/main" id="{65F74CC1-9DCF-2644-9F9C-E1B10681843E}"/>
              </a:ext>
            </a:extLst>
          </p:cNvPr>
          <p:cNvSpPr/>
          <p:nvPr/>
        </p:nvSpPr>
        <p:spPr>
          <a:xfrm>
            <a:off x="4208224" y="5029475"/>
            <a:ext cx="1648474" cy="328813"/>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39" name="Rectangle 38">
            <a:extLst>
              <a:ext uri="{FF2B5EF4-FFF2-40B4-BE49-F238E27FC236}">
                <a16:creationId xmlns:a16="http://schemas.microsoft.com/office/drawing/2014/main" id="{55D8706F-1D2E-E740-B9E4-240873A715CC}"/>
              </a:ext>
            </a:extLst>
          </p:cNvPr>
          <p:cNvSpPr/>
          <p:nvPr/>
        </p:nvSpPr>
        <p:spPr>
          <a:xfrm>
            <a:off x="5849951" y="5029475"/>
            <a:ext cx="1648474" cy="3288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40" name="Rectangle 39">
            <a:extLst>
              <a:ext uri="{FF2B5EF4-FFF2-40B4-BE49-F238E27FC236}">
                <a16:creationId xmlns:a16="http://schemas.microsoft.com/office/drawing/2014/main" id="{2DB4465A-CABA-8640-A173-DD3B039B4E71}"/>
              </a:ext>
            </a:extLst>
          </p:cNvPr>
          <p:cNvSpPr/>
          <p:nvPr/>
        </p:nvSpPr>
        <p:spPr>
          <a:xfrm>
            <a:off x="7491678" y="5029475"/>
            <a:ext cx="1648474" cy="3288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2018</a:t>
            </a:r>
          </a:p>
        </p:txBody>
      </p:sp>
      <p:cxnSp>
        <p:nvCxnSpPr>
          <p:cNvPr id="41" name="Straight Connector 40">
            <a:extLst>
              <a:ext uri="{FF2B5EF4-FFF2-40B4-BE49-F238E27FC236}">
                <a16:creationId xmlns:a16="http://schemas.microsoft.com/office/drawing/2014/main" id="{A7400A6D-D431-3645-8DC1-436A022B5DF2}"/>
              </a:ext>
            </a:extLst>
          </p:cNvPr>
          <p:cNvCxnSpPr>
            <a:cxnSpLocks/>
          </p:cNvCxnSpPr>
          <p:nvPr/>
        </p:nvCxnSpPr>
        <p:spPr>
          <a:xfrm flipV="1">
            <a:off x="7655510" y="3325610"/>
            <a:ext cx="0" cy="1530956"/>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8AC3204-DF96-9042-B803-5C4BCC53D64D}"/>
              </a:ext>
            </a:extLst>
          </p:cNvPr>
          <p:cNvSpPr/>
          <p:nvPr/>
        </p:nvSpPr>
        <p:spPr>
          <a:xfrm>
            <a:off x="9133405" y="5030104"/>
            <a:ext cx="1648474" cy="328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cxnSp>
        <p:nvCxnSpPr>
          <p:cNvPr id="43" name="Straight Connector 42">
            <a:extLst>
              <a:ext uri="{FF2B5EF4-FFF2-40B4-BE49-F238E27FC236}">
                <a16:creationId xmlns:a16="http://schemas.microsoft.com/office/drawing/2014/main" id="{7AB7BA5D-2C9C-7046-9540-46E141BE40E8}"/>
              </a:ext>
            </a:extLst>
          </p:cNvPr>
          <p:cNvCxnSpPr>
            <a:cxnSpLocks/>
          </p:cNvCxnSpPr>
          <p:nvPr/>
        </p:nvCxnSpPr>
        <p:spPr>
          <a:xfrm flipV="1">
            <a:off x="3821206" y="3142269"/>
            <a:ext cx="0" cy="1714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AFC937-54B8-CD4B-A430-1C0696B2C1C3}"/>
              </a:ext>
            </a:extLst>
          </p:cNvPr>
          <p:cNvCxnSpPr>
            <a:cxnSpLocks/>
          </p:cNvCxnSpPr>
          <p:nvPr/>
        </p:nvCxnSpPr>
        <p:spPr>
          <a:xfrm flipV="1">
            <a:off x="4311060" y="4478176"/>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7AC3563-DC99-4A44-A0CD-A60CA5DF418F}"/>
              </a:ext>
            </a:extLst>
          </p:cNvPr>
          <p:cNvCxnSpPr>
            <a:cxnSpLocks/>
          </p:cNvCxnSpPr>
          <p:nvPr/>
        </p:nvCxnSpPr>
        <p:spPr>
          <a:xfrm flipV="1">
            <a:off x="10409099"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FFB97D-1E43-C542-AD96-7AAE4B6E7B24}"/>
              </a:ext>
            </a:extLst>
          </p:cNvPr>
          <p:cNvSpPr txBox="1"/>
          <p:nvPr/>
        </p:nvSpPr>
        <p:spPr>
          <a:xfrm>
            <a:off x="1312938" y="5614840"/>
            <a:ext cx="2533066" cy="469359"/>
          </a:xfrm>
          <a:prstGeom prst="rect">
            <a:avLst/>
          </a:prstGeom>
          <a:noFill/>
        </p:spPr>
        <p:txBody>
          <a:bodyPr wrap="none" rtlCol="0">
            <a:spAutoFit/>
          </a:bodyPr>
          <a:lstStyle/>
          <a:p>
            <a:pPr algn="r"/>
            <a:r>
              <a:rPr lang="en-US" sz="1400" b="1" dirty="0" err="1">
                <a:solidFill>
                  <a:schemeClr val="bg1"/>
                </a:solidFill>
              </a:rPr>
              <a:t>DeepMask</a:t>
            </a:r>
            <a:endParaRPr lang="en-US" sz="1400" b="1" dirty="0">
              <a:solidFill>
                <a:schemeClr val="bg1"/>
              </a:solidFill>
            </a:endParaRPr>
          </a:p>
          <a:p>
            <a:pPr algn="r"/>
            <a:r>
              <a:rPr lang="en-US" sz="1050" dirty="0">
                <a:solidFill>
                  <a:schemeClr val="bg1"/>
                </a:solidFill>
                <a:hlinkClick r:id="rId8"/>
              </a:rPr>
              <a:t>https://</a:t>
            </a:r>
            <a:r>
              <a:rPr lang="en-US" sz="1050" dirty="0" err="1">
                <a:solidFill>
                  <a:schemeClr val="bg1"/>
                </a:solidFill>
                <a:hlinkClick r:id="rId8"/>
              </a:rPr>
              <a:t>arxiv.org</a:t>
            </a:r>
            <a:r>
              <a:rPr lang="en-US" sz="1050" dirty="0">
                <a:solidFill>
                  <a:schemeClr val="bg1"/>
                </a:solidFill>
                <a:hlinkClick r:id="rId8"/>
              </a:rPr>
              <a:t>/pdf/1506.06204.pdf</a:t>
            </a:r>
            <a:endParaRPr lang="en-US" sz="1050" dirty="0">
              <a:solidFill>
                <a:schemeClr val="bg1"/>
              </a:solidFill>
            </a:endParaRPr>
          </a:p>
        </p:txBody>
      </p:sp>
      <p:sp>
        <p:nvSpPr>
          <p:cNvPr id="22" name="TextBox 21">
            <a:extLst>
              <a:ext uri="{FF2B5EF4-FFF2-40B4-BE49-F238E27FC236}">
                <a16:creationId xmlns:a16="http://schemas.microsoft.com/office/drawing/2014/main" id="{C2381615-3052-104C-B25B-B8AE703C47DE}"/>
              </a:ext>
            </a:extLst>
          </p:cNvPr>
          <p:cNvSpPr txBox="1"/>
          <p:nvPr/>
        </p:nvSpPr>
        <p:spPr>
          <a:xfrm>
            <a:off x="5122444" y="5614839"/>
            <a:ext cx="2533066" cy="469359"/>
          </a:xfrm>
          <a:prstGeom prst="rect">
            <a:avLst/>
          </a:prstGeom>
          <a:noFill/>
        </p:spPr>
        <p:txBody>
          <a:bodyPr wrap="none" rtlCol="0">
            <a:spAutoFit/>
          </a:bodyPr>
          <a:lstStyle/>
          <a:p>
            <a:r>
              <a:rPr lang="en-US" sz="1400" b="1" dirty="0" err="1">
                <a:solidFill>
                  <a:schemeClr val="bg1"/>
                </a:solidFill>
              </a:rPr>
              <a:t>SharpMask</a:t>
            </a:r>
            <a:r>
              <a:rPr lang="en-US" sz="1400" b="1" dirty="0">
                <a:solidFill>
                  <a:schemeClr val="bg1"/>
                </a:solidFill>
              </a:rPr>
              <a:t> (.8FPS)</a:t>
            </a:r>
          </a:p>
          <a:p>
            <a:r>
              <a:rPr lang="en-US" sz="1050" dirty="0">
                <a:solidFill>
                  <a:schemeClr val="bg1"/>
                </a:solidFill>
                <a:hlinkClick r:id="rId9"/>
              </a:rPr>
              <a:t>https://</a:t>
            </a:r>
            <a:r>
              <a:rPr lang="en-US" sz="1050" dirty="0" err="1">
                <a:solidFill>
                  <a:schemeClr val="bg1"/>
                </a:solidFill>
                <a:hlinkClick r:id="rId9"/>
              </a:rPr>
              <a:t>arxiv.org</a:t>
            </a:r>
            <a:r>
              <a:rPr lang="en-US" sz="1050" dirty="0">
                <a:solidFill>
                  <a:schemeClr val="bg1"/>
                </a:solidFill>
                <a:hlinkClick r:id="rId9"/>
              </a:rPr>
              <a:t>/pdf/1603.08695.pdf</a:t>
            </a:r>
            <a:endParaRPr lang="en-US" sz="1050" dirty="0">
              <a:solidFill>
                <a:schemeClr val="bg1"/>
              </a:solidFill>
            </a:endParaRPr>
          </a:p>
        </p:txBody>
      </p:sp>
      <p:cxnSp>
        <p:nvCxnSpPr>
          <p:cNvPr id="23" name="Straight Connector 22">
            <a:extLst>
              <a:ext uri="{FF2B5EF4-FFF2-40B4-BE49-F238E27FC236}">
                <a16:creationId xmlns:a16="http://schemas.microsoft.com/office/drawing/2014/main" id="{9B9D8F9F-59E7-424C-95C1-9BA64C0DF2BA}"/>
              </a:ext>
            </a:extLst>
          </p:cNvPr>
          <p:cNvCxnSpPr>
            <a:cxnSpLocks/>
          </p:cNvCxnSpPr>
          <p:nvPr/>
        </p:nvCxnSpPr>
        <p:spPr>
          <a:xfrm flipV="1">
            <a:off x="3821206" y="5512244"/>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AE65C7-84F7-3C4D-8966-4D912E8396A9}"/>
              </a:ext>
            </a:extLst>
          </p:cNvPr>
          <p:cNvCxnSpPr>
            <a:cxnSpLocks/>
          </p:cNvCxnSpPr>
          <p:nvPr/>
        </p:nvCxnSpPr>
        <p:spPr>
          <a:xfrm flipV="1">
            <a:off x="5142681" y="5499263"/>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E8587E2-C7E1-DA45-9430-1015E8F23362}"/>
              </a:ext>
            </a:extLst>
          </p:cNvPr>
          <p:cNvSpPr/>
          <p:nvPr/>
        </p:nvSpPr>
        <p:spPr>
          <a:xfrm>
            <a:off x="529395" y="1482291"/>
            <a:ext cx="6129624" cy="3108960"/>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66FD45B-5FAA-E146-8227-EA9E65C28529}"/>
              </a:ext>
            </a:extLst>
          </p:cNvPr>
          <p:cNvSpPr txBox="1"/>
          <p:nvPr/>
        </p:nvSpPr>
        <p:spPr>
          <a:xfrm>
            <a:off x="529395" y="1532162"/>
            <a:ext cx="2419252" cy="276999"/>
          </a:xfrm>
          <a:prstGeom prst="rect">
            <a:avLst/>
          </a:prstGeom>
          <a:noFill/>
        </p:spPr>
        <p:txBody>
          <a:bodyPr wrap="none" rtlCol="0">
            <a:spAutoFit/>
          </a:bodyPr>
          <a:lstStyle/>
          <a:p>
            <a:r>
              <a:rPr lang="en-US" sz="1200" dirty="0">
                <a:solidFill>
                  <a:schemeClr val="accent1"/>
                </a:solidFill>
              </a:rPr>
              <a:t>Object Detection Frameworks</a:t>
            </a:r>
          </a:p>
        </p:txBody>
      </p:sp>
      <p:cxnSp>
        <p:nvCxnSpPr>
          <p:cNvPr id="10" name="Straight Arrow Connector 9">
            <a:extLst>
              <a:ext uri="{FF2B5EF4-FFF2-40B4-BE49-F238E27FC236}">
                <a16:creationId xmlns:a16="http://schemas.microsoft.com/office/drawing/2014/main" id="{1ADEC401-F29C-0C43-950F-FB84975D5F20}"/>
              </a:ext>
            </a:extLst>
          </p:cNvPr>
          <p:cNvCxnSpPr/>
          <p:nvPr/>
        </p:nvCxnSpPr>
        <p:spPr>
          <a:xfrm flipV="1">
            <a:off x="1155032" y="2646947"/>
            <a:ext cx="785255" cy="495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3C945A-B95E-0049-AA0D-BDC472990B43}"/>
              </a:ext>
            </a:extLst>
          </p:cNvPr>
          <p:cNvCxnSpPr>
            <a:cxnSpLocks/>
          </p:cNvCxnSpPr>
          <p:nvPr/>
        </p:nvCxnSpPr>
        <p:spPr>
          <a:xfrm>
            <a:off x="4357426" y="2588982"/>
            <a:ext cx="675035" cy="55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E66E4C-17A7-364B-8B6A-BCD8AA17AD4B}"/>
              </a:ext>
            </a:extLst>
          </p:cNvPr>
          <p:cNvCxnSpPr>
            <a:cxnSpLocks/>
          </p:cNvCxnSpPr>
          <p:nvPr/>
        </p:nvCxnSpPr>
        <p:spPr>
          <a:xfrm flipV="1">
            <a:off x="5722794" y="2476036"/>
            <a:ext cx="827372" cy="615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48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325497" cy="523220"/>
          </a:xfrm>
          <a:prstGeom prst="rect">
            <a:avLst/>
          </a:prstGeom>
          <a:noFill/>
        </p:spPr>
        <p:txBody>
          <a:bodyPr wrap="none" rtlCol="0">
            <a:spAutoFit/>
          </a:bodyPr>
          <a:lstStyle/>
          <a:p>
            <a:r>
              <a:rPr lang="en-US" sz="2800" b="1" dirty="0">
                <a:solidFill>
                  <a:schemeClr val="bg2"/>
                </a:solidFill>
              </a:rPr>
              <a:t>A Closer Look at Mask R-CNN</a:t>
            </a:r>
          </a:p>
        </p:txBody>
      </p:sp>
      <p:sp>
        <p:nvSpPr>
          <p:cNvPr id="37" name="TextBox 36">
            <a:extLst>
              <a:ext uri="{FF2B5EF4-FFF2-40B4-BE49-F238E27FC236}">
                <a16:creationId xmlns:a16="http://schemas.microsoft.com/office/drawing/2014/main" id="{57691401-A5D4-7D43-BADF-3CF8499AAE67}"/>
              </a:ext>
            </a:extLst>
          </p:cNvPr>
          <p:cNvSpPr txBox="1"/>
          <p:nvPr/>
        </p:nvSpPr>
        <p:spPr>
          <a:xfrm>
            <a:off x="601887" y="5197587"/>
            <a:ext cx="5097870" cy="646331"/>
          </a:xfrm>
          <a:prstGeom prst="rect">
            <a:avLst/>
          </a:prstGeom>
          <a:noFill/>
        </p:spPr>
        <p:txBody>
          <a:bodyPr wrap="none" rtlCol="0">
            <a:spAutoFit/>
          </a:bodyPr>
          <a:lstStyle/>
          <a:p>
            <a:r>
              <a:rPr lang="en-US" b="1" dirty="0">
                <a:solidFill>
                  <a:schemeClr val="bg1"/>
                </a:solidFill>
              </a:rPr>
              <a:t>Faster R-CNN</a:t>
            </a:r>
          </a:p>
          <a:p>
            <a:r>
              <a:rPr lang="en-US" dirty="0">
                <a:solidFill>
                  <a:schemeClr val="bg1"/>
                </a:solidFill>
              </a:rPr>
              <a:t>- Outputs classification with bounding boxes</a:t>
            </a:r>
          </a:p>
        </p:txBody>
      </p:sp>
      <p:sp>
        <p:nvSpPr>
          <p:cNvPr id="38" name="TextBox 37">
            <a:extLst>
              <a:ext uri="{FF2B5EF4-FFF2-40B4-BE49-F238E27FC236}">
                <a16:creationId xmlns:a16="http://schemas.microsoft.com/office/drawing/2014/main" id="{F43B9E0E-F117-A340-8196-1427DB6132E1}"/>
              </a:ext>
            </a:extLst>
          </p:cNvPr>
          <p:cNvSpPr txBox="1"/>
          <p:nvPr/>
        </p:nvSpPr>
        <p:spPr>
          <a:xfrm>
            <a:off x="7589115" y="5197587"/>
            <a:ext cx="3754554" cy="923330"/>
          </a:xfrm>
          <a:prstGeom prst="rect">
            <a:avLst/>
          </a:prstGeom>
          <a:noFill/>
        </p:spPr>
        <p:txBody>
          <a:bodyPr wrap="none" rtlCol="0">
            <a:spAutoFit/>
          </a:bodyPr>
          <a:lstStyle/>
          <a:p>
            <a:r>
              <a:rPr lang="en-US" b="1" dirty="0">
                <a:solidFill>
                  <a:schemeClr val="bg1"/>
                </a:solidFill>
              </a:rPr>
              <a:t>Mask R-CNN</a:t>
            </a:r>
          </a:p>
          <a:p>
            <a:pPr marL="285750" indent="-285750">
              <a:buFontTx/>
              <a:buChar char="-"/>
            </a:pPr>
            <a:r>
              <a:rPr lang="en-US" dirty="0">
                <a:solidFill>
                  <a:schemeClr val="bg1"/>
                </a:solidFill>
              </a:rPr>
              <a:t>Adds segmentation</a:t>
            </a:r>
          </a:p>
          <a:p>
            <a:pPr marL="285750" indent="-285750">
              <a:buFontTx/>
              <a:buChar char="-"/>
            </a:pPr>
            <a:r>
              <a:rPr lang="en-US" dirty="0">
                <a:solidFill>
                  <a:schemeClr val="bg1"/>
                </a:solidFill>
              </a:rPr>
              <a:t>Introduces Regions of Interest</a:t>
            </a:r>
          </a:p>
        </p:txBody>
      </p:sp>
      <p:grpSp>
        <p:nvGrpSpPr>
          <p:cNvPr id="15" name="Group 14">
            <a:extLst>
              <a:ext uri="{FF2B5EF4-FFF2-40B4-BE49-F238E27FC236}">
                <a16:creationId xmlns:a16="http://schemas.microsoft.com/office/drawing/2014/main" id="{0CFB0E2F-C8DF-864E-A07B-A44752DFE714}"/>
              </a:ext>
            </a:extLst>
          </p:cNvPr>
          <p:cNvGrpSpPr/>
          <p:nvPr/>
        </p:nvGrpSpPr>
        <p:grpSpPr>
          <a:xfrm>
            <a:off x="601887" y="1490060"/>
            <a:ext cx="10746298" cy="3722381"/>
            <a:chOff x="601887" y="1490060"/>
            <a:chExt cx="10746298" cy="3722381"/>
          </a:xfrm>
        </p:grpSpPr>
        <p:pic>
          <p:nvPicPr>
            <p:cNvPr id="3" name="Picture 2">
              <a:extLst>
                <a:ext uri="{FF2B5EF4-FFF2-40B4-BE49-F238E27FC236}">
                  <a16:creationId xmlns:a16="http://schemas.microsoft.com/office/drawing/2014/main" id="{5E04071F-C979-1B48-B45C-0B504B83EEA8}"/>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5" name="TextBox 4">
              <a:extLst>
                <a:ext uri="{FF2B5EF4-FFF2-40B4-BE49-F238E27FC236}">
                  <a16:creationId xmlns:a16="http://schemas.microsoft.com/office/drawing/2014/main" id="{91229E47-462C-7442-B3E3-B11FF983D87C}"/>
                </a:ext>
              </a:extLst>
            </p:cNvPr>
            <p:cNvSpPr txBox="1"/>
            <p:nvPr/>
          </p:nvSpPr>
          <p:spPr>
            <a:xfrm>
              <a:off x="790832" y="1585788"/>
              <a:ext cx="1653017" cy="369332"/>
            </a:xfrm>
            <a:prstGeom prst="rect">
              <a:avLst/>
            </a:prstGeom>
            <a:noFill/>
          </p:spPr>
          <p:txBody>
            <a:bodyPr wrap="none" rtlCol="0">
              <a:spAutoFit/>
            </a:bodyPr>
            <a:lstStyle/>
            <a:p>
              <a:r>
                <a:rPr lang="en-US" b="1" dirty="0">
                  <a:solidFill>
                    <a:schemeClr val="bg1"/>
                  </a:solidFill>
                </a:rPr>
                <a:t>Faster R-CNN</a:t>
              </a:r>
            </a:p>
          </p:txBody>
        </p:sp>
        <p:sp>
          <p:nvSpPr>
            <p:cNvPr id="35" name="TextBox 34">
              <a:extLst>
                <a:ext uri="{FF2B5EF4-FFF2-40B4-BE49-F238E27FC236}">
                  <a16:creationId xmlns:a16="http://schemas.microsoft.com/office/drawing/2014/main" id="{81E32944-1D72-7C4B-8AD9-C3FB30A44EE8}"/>
                </a:ext>
              </a:extLst>
            </p:cNvPr>
            <p:cNvSpPr txBox="1"/>
            <p:nvPr/>
          </p:nvSpPr>
          <p:spPr>
            <a:xfrm>
              <a:off x="9651575" y="4935442"/>
              <a:ext cx="1413849" cy="276999"/>
            </a:xfrm>
            <a:prstGeom prst="rect">
              <a:avLst/>
            </a:prstGeom>
            <a:solidFill>
              <a:schemeClr val="tx1"/>
            </a:solidFill>
          </p:spPr>
          <p:txBody>
            <a:bodyPr wrap="none" lIns="0" tIns="0" rIns="0" bIns="0" rtlCol="0">
              <a:spAutoFit/>
            </a:bodyPr>
            <a:lstStyle/>
            <a:p>
              <a:r>
                <a:rPr lang="en-US" b="1" dirty="0">
                  <a:solidFill>
                    <a:schemeClr val="bg1"/>
                  </a:solidFill>
                </a:rPr>
                <a:t>Mask R-CNN</a:t>
              </a:r>
            </a:p>
          </p:txBody>
        </p:sp>
        <p:sp>
          <p:nvSpPr>
            <p:cNvPr id="9" name="TextBox 8">
              <a:extLst>
                <a:ext uri="{FF2B5EF4-FFF2-40B4-BE49-F238E27FC236}">
                  <a16:creationId xmlns:a16="http://schemas.microsoft.com/office/drawing/2014/main" id="{7C7FF4AE-CFCD-4245-97A3-0DA339C0E081}"/>
                </a:ext>
              </a:extLst>
            </p:cNvPr>
            <p:cNvSpPr txBox="1"/>
            <p:nvPr/>
          </p:nvSpPr>
          <p:spPr>
            <a:xfrm>
              <a:off x="9468610" y="2223100"/>
              <a:ext cx="1822935" cy="253916"/>
            </a:xfrm>
            <a:prstGeom prst="rect">
              <a:avLst/>
            </a:prstGeom>
            <a:noFill/>
          </p:spPr>
          <p:txBody>
            <a:bodyPr wrap="none" rtlCol="0">
              <a:spAutoFit/>
            </a:bodyPr>
            <a:lstStyle/>
            <a:p>
              <a:r>
                <a:rPr lang="en-US" sz="1050" dirty="0">
                  <a:solidFill>
                    <a:schemeClr val="tx2">
                      <a:lumMod val="25000"/>
                    </a:schemeClr>
                  </a:solidFill>
                </a:rPr>
                <a:t>Object Detection Branch</a:t>
              </a:r>
            </a:p>
          </p:txBody>
        </p:sp>
        <p:sp>
          <p:nvSpPr>
            <p:cNvPr id="40" name="TextBox 39">
              <a:extLst>
                <a:ext uri="{FF2B5EF4-FFF2-40B4-BE49-F238E27FC236}">
                  <a16:creationId xmlns:a16="http://schemas.microsoft.com/office/drawing/2014/main" id="{5A260BE8-D954-1245-B23A-EA1A541E4BF6}"/>
                </a:ext>
              </a:extLst>
            </p:cNvPr>
            <p:cNvSpPr txBox="1"/>
            <p:nvPr/>
          </p:nvSpPr>
          <p:spPr>
            <a:xfrm>
              <a:off x="9611734" y="3730081"/>
              <a:ext cx="1601721" cy="253916"/>
            </a:xfrm>
            <a:prstGeom prst="rect">
              <a:avLst/>
            </a:prstGeom>
            <a:noFill/>
          </p:spPr>
          <p:txBody>
            <a:bodyPr wrap="none" rtlCol="0">
              <a:spAutoFit/>
            </a:bodyPr>
            <a:lstStyle/>
            <a:p>
              <a:r>
                <a:rPr lang="en-US" sz="1050" dirty="0">
                  <a:solidFill>
                    <a:schemeClr val="tx2">
                      <a:lumMod val="25000"/>
                    </a:schemeClr>
                  </a:solidFill>
                </a:rPr>
                <a:t>Segmentation Branch</a:t>
              </a:r>
            </a:p>
          </p:txBody>
        </p:sp>
        <p:sp>
          <p:nvSpPr>
            <p:cNvPr id="11" name="Rectangle 10">
              <a:extLst>
                <a:ext uri="{FF2B5EF4-FFF2-40B4-BE49-F238E27FC236}">
                  <a16:creationId xmlns:a16="http://schemas.microsoft.com/office/drawing/2014/main" id="{4375730B-2CDA-704E-84A7-65B7734104C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591CA1C7-24FA-4C4F-AE70-62419792504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E03C4F-4405-D14E-9729-2226AF782270}"/>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970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B38DCE-45E6-C54A-98F2-2E167894E446}"/>
              </a:ext>
            </a:extLst>
          </p:cNvPr>
          <p:cNvGrpSpPr/>
          <p:nvPr/>
        </p:nvGrpSpPr>
        <p:grpSpPr>
          <a:xfrm>
            <a:off x="568857" y="1161491"/>
            <a:ext cx="8207401" cy="2829791"/>
            <a:chOff x="601887" y="1490060"/>
            <a:chExt cx="10755683" cy="3708400"/>
          </a:xfrm>
        </p:grpSpPr>
        <p:pic>
          <p:nvPicPr>
            <p:cNvPr id="31" name="Picture 30">
              <a:extLst>
                <a:ext uri="{FF2B5EF4-FFF2-40B4-BE49-F238E27FC236}">
                  <a16:creationId xmlns:a16="http://schemas.microsoft.com/office/drawing/2014/main" id="{3AEA9037-0103-1046-8D38-40DC58FAB544}"/>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2" name="TextBox 31">
              <a:extLst>
                <a:ext uri="{FF2B5EF4-FFF2-40B4-BE49-F238E27FC236}">
                  <a16:creationId xmlns:a16="http://schemas.microsoft.com/office/drawing/2014/main" id="{BC41C613-F65B-3249-AA17-CB9741C790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4" name="TextBox 33">
              <a:extLst>
                <a:ext uri="{FF2B5EF4-FFF2-40B4-BE49-F238E27FC236}">
                  <a16:creationId xmlns:a16="http://schemas.microsoft.com/office/drawing/2014/main" id="{774AFDE3-4F22-1844-8150-5530501031F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6" name="TextBox 35">
              <a:extLst>
                <a:ext uri="{FF2B5EF4-FFF2-40B4-BE49-F238E27FC236}">
                  <a16:creationId xmlns:a16="http://schemas.microsoft.com/office/drawing/2014/main" id="{2AE61202-9AC2-2D42-88D4-433FFDAF6FCA}"/>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7" name="TextBox 36">
              <a:extLst>
                <a:ext uri="{FF2B5EF4-FFF2-40B4-BE49-F238E27FC236}">
                  <a16:creationId xmlns:a16="http://schemas.microsoft.com/office/drawing/2014/main" id="{76F03D85-3B8B-6144-AE5E-0CB06EBFE4A9}"/>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8" name="Rectangle 37">
              <a:extLst>
                <a:ext uri="{FF2B5EF4-FFF2-40B4-BE49-F238E27FC236}">
                  <a16:creationId xmlns:a16="http://schemas.microsoft.com/office/drawing/2014/main" id="{54DE82BC-4C32-754D-B100-1A158BE9A4A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31982E26-FB64-EE46-9D40-A27FCFB5E96E}"/>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53C3EDF-0B48-CF43-9F3B-68FDD9C2FD12}"/>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9870010" cy="523220"/>
          </a:xfrm>
          <a:prstGeom prst="rect">
            <a:avLst/>
          </a:prstGeom>
          <a:noFill/>
        </p:spPr>
        <p:txBody>
          <a:bodyPr wrap="none" rtlCol="0">
            <a:spAutoFit/>
          </a:bodyPr>
          <a:lstStyle/>
          <a:p>
            <a:r>
              <a:rPr lang="en-US" sz="2800" b="1" dirty="0">
                <a:solidFill>
                  <a:schemeClr val="bg2"/>
                </a:solidFill>
              </a:rPr>
              <a:t>Mask R-CNN – Backbone/Encoder (convolutional base)</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313637"/>
            <a:ext cx="7956024" cy="1569660"/>
          </a:xfrm>
          <a:prstGeom prst="rect">
            <a:avLst/>
          </a:prstGeom>
          <a:noFill/>
        </p:spPr>
        <p:txBody>
          <a:bodyPr wrap="none" rtlCol="0">
            <a:spAutoFit/>
          </a:bodyPr>
          <a:lstStyle/>
          <a:p>
            <a:r>
              <a:rPr lang="en-US" sz="2400" b="1" dirty="0">
                <a:solidFill>
                  <a:schemeClr val="bg1"/>
                </a:solidFill>
              </a:rPr>
              <a:t>Backbone/Encoder:</a:t>
            </a:r>
          </a:p>
          <a:p>
            <a:pPr marL="285750" indent="-285750">
              <a:buFont typeface="Arial" panose="020B0604020202020204" pitchFamily="34" charset="0"/>
              <a:buChar char="•"/>
            </a:pPr>
            <a:r>
              <a:rPr lang="en-US" sz="2400" dirty="0">
                <a:solidFill>
                  <a:schemeClr val="bg1"/>
                </a:solidFill>
              </a:rPr>
              <a:t>Captures shape information and drops fine-details</a:t>
            </a:r>
          </a:p>
          <a:p>
            <a:pPr marL="285750" indent="-285750">
              <a:buFont typeface="Arial" panose="020B0604020202020204" pitchFamily="34" charset="0"/>
              <a:buChar char="•"/>
            </a:pPr>
            <a:r>
              <a:rPr lang="en-US" sz="2400" dirty="0">
                <a:solidFill>
                  <a:schemeClr val="bg1"/>
                </a:solidFill>
              </a:rPr>
              <a:t>Pyramid-like structure</a:t>
            </a:r>
          </a:p>
          <a:p>
            <a:pPr marL="285750" indent="-285750">
              <a:buFont typeface="Arial" panose="020B0604020202020204" pitchFamily="34" charset="0"/>
              <a:buChar char="•"/>
            </a:pPr>
            <a:r>
              <a:rPr lang="en-US" sz="2400" dirty="0">
                <a:solidFill>
                  <a:schemeClr val="bg1"/>
                </a:solidFill>
              </a:rPr>
              <a:t>Skip Connections</a:t>
            </a:r>
          </a:p>
        </p:txBody>
      </p:sp>
      <p:sp>
        <p:nvSpPr>
          <p:cNvPr id="17" name="Rectangle 16">
            <a:extLst>
              <a:ext uri="{FF2B5EF4-FFF2-40B4-BE49-F238E27FC236}">
                <a16:creationId xmlns:a16="http://schemas.microsoft.com/office/drawing/2014/main" id="{1AD54835-C889-254D-A9D1-A34DC551E541}"/>
              </a:ext>
            </a:extLst>
          </p:cNvPr>
          <p:cNvSpPr/>
          <p:nvPr/>
        </p:nvSpPr>
        <p:spPr>
          <a:xfrm>
            <a:off x="9147102" y="5692491"/>
            <a:ext cx="2289513" cy="523220"/>
          </a:xfrm>
          <a:prstGeom prst="rect">
            <a:avLst/>
          </a:prstGeom>
        </p:spPr>
        <p:txBody>
          <a:bodyPr wrap="square">
            <a:spAutoFit/>
          </a:bodyPr>
          <a:lstStyle/>
          <a:p>
            <a:r>
              <a:rPr lang="en-US" sz="1400" i="1" dirty="0" err="1">
                <a:solidFill>
                  <a:schemeClr val="bg1"/>
                </a:solidFill>
              </a:rPr>
              <a:t>FashionDataSet</a:t>
            </a:r>
            <a:r>
              <a:rPr lang="en-US" sz="1400" i="1" dirty="0">
                <a:solidFill>
                  <a:schemeClr val="bg1"/>
                </a:solidFill>
              </a:rPr>
              <a:t> uses ResNet50 as backbone</a:t>
            </a:r>
          </a:p>
        </p:txBody>
      </p:sp>
      <p:sp>
        <p:nvSpPr>
          <p:cNvPr id="29" name="TextBox 28">
            <a:extLst>
              <a:ext uri="{FF2B5EF4-FFF2-40B4-BE49-F238E27FC236}">
                <a16:creationId xmlns:a16="http://schemas.microsoft.com/office/drawing/2014/main" id="{7FA1CA53-CD46-8F43-89BE-200DC6177F5F}"/>
              </a:ext>
            </a:extLst>
          </p:cNvPr>
          <p:cNvSpPr txBox="1"/>
          <p:nvPr/>
        </p:nvSpPr>
        <p:spPr>
          <a:xfrm>
            <a:off x="8965553" y="3290124"/>
            <a:ext cx="2743059" cy="646331"/>
          </a:xfrm>
          <a:prstGeom prst="rect">
            <a:avLst/>
          </a:prstGeom>
          <a:noFill/>
        </p:spPr>
        <p:txBody>
          <a:bodyPr wrap="none" rtlCol="0">
            <a:spAutoFit/>
          </a:bodyPr>
          <a:lstStyle/>
          <a:p>
            <a:pPr algn="ctr"/>
            <a:r>
              <a:rPr lang="en-US" dirty="0">
                <a:solidFill>
                  <a:schemeClr val="bg1"/>
                </a:solidFill>
              </a:rPr>
              <a:t>Convolutional Network</a:t>
            </a:r>
          </a:p>
          <a:p>
            <a:pPr algn="ctr"/>
            <a:r>
              <a:rPr lang="en-US" dirty="0">
                <a:solidFill>
                  <a:schemeClr val="bg1"/>
                </a:solidFill>
              </a:rPr>
              <a:t>Pyramid Structure</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H="1" flipV="1">
            <a:off x="1766128" y="3519189"/>
            <a:ext cx="12334" cy="6605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5F06D6BD-E452-E64E-8B70-DE88F6DABC5F}"/>
              </a:ext>
            </a:extLst>
          </p:cNvPr>
          <p:cNvGrpSpPr/>
          <p:nvPr/>
        </p:nvGrpSpPr>
        <p:grpSpPr>
          <a:xfrm>
            <a:off x="8988730" y="4002993"/>
            <a:ext cx="2719576" cy="1614541"/>
            <a:chOff x="3899467" y="1865625"/>
            <a:chExt cx="4988711" cy="2961668"/>
          </a:xfrm>
        </p:grpSpPr>
        <p:sp>
          <p:nvSpPr>
            <p:cNvPr id="42" name="Cube 41">
              <a:extLst>
                <a:ext uri="{FF2B5EF4-FFF2-40B4-BE49-F238E27FC236}">
                  <a16:creationId xmlns:a16="http://schemas.microsoft.com/office/drawing/2014/main" id="{55FD6553-2419-2B4F-83FF-1D67E3673C57}"/>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0D2FDE8C-673D-1247-B23F-61CDC6B5DFA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E5619D4A-1F92-6644-BE9F-9BC838F58A93}"/>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A68DC275-1434-5A4D-A4D9-5DB951BD5659}"/>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Freeform 46">
              <a:extLst>
                <a:ext uri="{FF2B5EF4-FFF2-40B4-BE49-F238E27FC236}">
                  <a16:creationId xmlns:a16="http://schemas.microsoft.com/office/drawing/2014/main" id="{67A2FB4E-BE6F-D24C-AF7E-7A083C0B5250}"/>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48" name="Cube 47">
              <a:extLst>
                <a:ext uri="{FF2B5EF4-FFF2-40B4-BE49-F238E27FC236}">
                  <a16:creationId xmlns:a16="http://schemas.microsoft.com/office/drawing/2014/main" id="{C3914D91-E9FA-614B-93BC-E6F771D8185D}"/>
                </a:ext>
              </a:extLst>
            </p:cNvPr>
            <p:cNvSpPr/>
            <p:nvPr/>
          </p:nvSpPr>
          <p:spPr>
            <a:xfrm>
              <a:off x="3899467"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be 48">
              <a:extLst>
                <a:ext uri="{FF2B5EF4-FFF2-40B4-BE49-F238E27FC236}">
                  <a16:creationId xmlns:a16="http://schemas.microsoft.com/office/drawing/2014/main" id="{081D2511-65AE-AA40-9C92-E23952C97D35}"/>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be 49">
              <a:extLst>
                <a:ext uri="{FF2B5EF4-FFF2-40B4-BE49-F238E27FC236}">
                  <a16:creationId xmlns:a16="http://schemas.microsoft.com/office/drawing/2014/main" id="{97674554-FF3F-CC43-9726-369B9BA2CC01}"/>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a:extLst>
                <a:ext uri="{FF2B5EF4-FFF2-40B4-BE49-F238E27FC236}">
                  <a16:creationId xmlns:a16="http://schemas.microsoft.com/office/drawing/2014/main" id="{2277C9C3-1AF4-ED42-837D-4E61CE5B16CD}"/>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a:extLst>
                <a:ext uri="{FF2B5EF4-FFF2-40B4-BE49-F238E27FC236}">
                  <a16:creationId xmlns:a16="http://schemas.microsoft.com/office/drawing/2014/main" id="{E09E1E69-2DEE-7748-BBAB-11D7BFF96D9E}"/>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a:extLst>
                <a:ext uri="{FF2B5EF4-FFF2-40B4-BE49-F238E27FC236}">
                  <a16:creationId xmlns:a16="http://schemas.microsoft.com/office/drawing/2014/main" id="{55EBB6E3-79A1-B049-B7CE-1DBF3AD92672}"/>
                </a:ext>
              </a:extLst>
            </p:cNvPr>
            <p:cNvSpPr/>
            <p:nvPr/>
          </p:nvSpPr>
          <p:spPr>
            <a:xfrm>
              <a:off x="6671499"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AFC7DBD-7EA7-9948-BE95-9926406B9610}"/>
                </a:ext>
              </a:extLst>
            </p:cNvPr>
            <p:cNvSpPr txBox="1"/>
            <p:nvPr/>
          </p:nvSpPr>
          <p:spPr>
            <a:xfrm>
              <a:off x="5594473" y="4375632"/>
              <a:ext cx="1426731" cy="451661"/>
            </a:xfrm>
            <a:prstGeom prst="rect">
              <a:avLst/>
            </a:prstGeom>
            <a:noFill/>
          </p:spPr>
          <p:txBody>
            <a:bodyPr wrap="none" rtlCol="0">
              <a:spAutoFit/>
            </a:bodyPr>
            <a:lstStyle/>
            <a:p>
              <a:r>
                <a:rPr lang="en-US" sz="1000" dirty="0"/>
                <a:t>Encoding</a:t>
              </a:r>
            </a:p>
          </p:txBody>
        </p:sp>
        <p:cxnSp>
          <p:nvCxnSpPr>
            <p:cNvPr id="72" name="Straight Arrow Connector 71">
              <a:extLst>
                <a:ext uri="{FF2B5EF4-FFF2-40B4-BE49-F238E27FC236}">
                  <a16:creationId xmlns:a16="http://schemas.microsoft.com/office/drawing/2014/main" id="{F0D6AE55-807B-1D46-9AEF-A6D29FDFB1D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796D7E2-023B-4740-9C06-FDE2EDC04231}"/>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511519-C5A2-5D49-A9A6-A13BA8EB64CD}"/>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86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pic>
        <p:nvPicPr>
          <p:cNvPr id="11" name="Picture 10">
            <a:extLst>
              <a:ext uri="{FF2B5EF4-FFF2-40B4-BE49-F238E27FC236}">
                <a16:creationId xmlns:a16="http://schemas.microsoft.com/office/drawing/2014/main" id="{7D009A03-48C2-3D41-8CBC-B95435CCCB1D}"/>
              </a:ext>
            </a:extLst>
          </p:cNvPr>
          <p:cNvPicPr>
            <a:picLocks noChangeAspect="1"/>
          </p:cNvPicPr>
          <p:nvPr/>
        </p:nvPicPr>
        <p:blipFill>
          <a:blip r:embed="rId3"/>
          <a:stretch>
            <a:fillRect/>
          </a:stretch>
        </p:blipFill>
        <p:spPr>
          <a:xfrm>
            <a:off x="1002072" y="1369963"/>
            <a:ext cx="2343602" cy="2638365"/>
          </a:xfrm>
          <a:prstGeom prst="rect">
            <a:avLst/>
          </a:prstGeom>
        </p:spPr>
      </p:pic>
      <p:sp>
        <p:nvSpPr>
          <p:cNvPr id="12" name="TextBox 11">
            <a:extLst>
              <a:ext uri="{FF2B5EF4-FFF2-40B4-BE49-F238E27FC236}">
                <a16:creationId xmlns:a16="http://schemas.microsoft.com/office/drawing/2014/main" id="{C86DF976-EE33-0A4E-B83B-B1E9145A74AA}"/>
              </a:ext>
            </a:extLst>
          </p:cNvPr>
          <p:cNvSpPr txBox="1"/>
          <p:nvPr/>
        </p:nvSpPr>
        <p:spPr>
          <a:xfrm>
            <a:off x="849863" y="4408264"/>
            <a:ext cx="2267211" cy="1477328"/>
          </a:xfrm>
          <a:prstGeom prst="rect">
            <a:avLst/>
          </a:prstGeom>
          <a:noFill/>
        </p:spPr>
        <p:txBody>
          <a:bodyPr wrap="square" rtlCol="0">
            <a:spAutoFit/>
          </a:bodyPr>
          <a:lstStyle/>
          <a:p>
            <a:r>
              <a:rPr lang="en-US" i="1" dirty="0">
                <a:solidFill>
                  <a:schemeClr val="bg1"/>
                </a:solidFill>
              </a:rPr>
              <a:t>Each layer of pyramid changes dimensions that capture features of different sizes</a:t>
            </a:r>
          </a:p>
        </p:txBody>
      </p:sp>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3228769" cy="523220"/>
          </a:xfrm>
          <a:prstGeom prst="rect">
            <a:avLst/>
          </a:prstGeom>
          <a:noFill/>
        </p:spPr>
        <p:txBody>
          <a:bodyPr wrap="none" rtlCol="0">
            <a:spAutoFit/>
          </a:bodyPr>
          <a:lstStyle/>
          <a:p>
            <a:r>
              <a:rPr lang="en-US" sz="2800" b="1" dirty="0">
                <a:solidFill>
                  <a:schemeClr val="bg2"/>
                </a:solidFill>
              </a:rPr>
              <a:t>Pyramid Structure</a:t>
            </a:r>
          </a:p>
        </p:txBody>
      </p:sp>
      <p:sp>
        <p:nvSpPr>
          <p:cNvPr id="17" name="TextBox 16">
            <a:extLst>
              <a:ext uri="{FF2B5EF4-FFF2-40B4-BE49-F238E27FC236}">
                <a16:creationId xmlns:a16="http://schemas.microsoft.com/office/drawing/2014/main" id="{E5AB65C4-ECE8-394B-AD70-8B268900448D}"/>
              </a:ext>
            </a:extLst>
          </p:cNvPr>
          <p:cNvSpPr txBox="1"/>
          <p:nvPr/>
        </p:nvSpPr>
        <p:spPr>
          <a:xfrm>
            <a:off x="3816013" y="1269032"/>
            <a:ext cx="2045055" cy="1846659"/>
          </a:xfrm>
          <a:prstGeom prst="rect">
            <a:avLst/>
          </a:prstGeom>
          <a:noFill/>
        </p:spPr>
        <p:txBody>
          <a:bodyPr wrap="square" rtlCol="0">
            <a:spAutoFit/>
          </a:bodyPr>
          <a:lstStyle/>
          <a:p>
            <a:r>
              <a:rPr lang="en-US" sz="2400" b="1" dirty="0">
                <a:solidFill>
                  <a:schemeClr val="bg1"/>
                </a:solidFill>
              </a:rPr>
              <a:t>Encoder</a:t>
            </a:r>
            <a:endParaRPr lang="en-US" b="1" dirty="0">
              <a:solidFill>
                <a:schemeClr val="bg1"/>
              </a:solidFill>
            </a:endParaRPr>
          </a:p>
          <a:p>
            <a:r>
              <a:rPr lang="en-US" dirty="0">
                <a:solidFill>
                  <a:schemeClr val="bg1"/>
                </a:solidFill>
              </a:rPr>
              <a:t>The encoder translates image into shapes sacrificing surface details</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65489" y="1298797"/>
            <a:ext cx="2045055" cy="1846659"/>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The decoder translates the encoded shapes into a viewable image</a:t>
            </a:r>
          </a:p>
        </p:txBody>
      </p: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shares shape information at different scales to improve masking of objects with varying sizes</a:t>
            </a:r>
          </a:p>
        </p:txBody>
      </p:sp>
      <p:sp>
        <p:nvSpPr>
          <p:cNvPr id="27" name="Bent-Up Arrow 26">
            <a:extLst>
              <a:ext uri="{FF2B5EF4-FFF2-40B4-BE49-F238E27FC236}">
                <a16:creationId xmlns:a16="http://schemas.microsoft.com/office/drawing/2014/main" id="{05AF1953-27A5-C643-B83E-FF1F6085ABFE}"/>
              </a:ext>
            </a:extLst>
          </p:cNvPr>
          <p:cNvSpPr/>
          <p:nvPr/>
        </p:nvSpPr>
        <p:spPr>
          <a:xfrm rot="10800000" flipH="1">
            <a:off x="3546509" y="3289091"/>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414565" y="3089156"/>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62E816C-DC77-FB40-815C-9FEA55AB4AF3}"/>
              </a:ext>
            </a:extLst>
          </p:cNvPr>
          <p:cNvGrpSpPr/>
          <p:nvPr/>
        </p:nvGrpSpPr>
        <p:grpSpPr>
          <a:xfrm>
            <a:off x="4078198" y="3800622"/>
            <a:ext cx="4131920" cy="2384824"/>
            <a:chOff x="3899467" y="1865625"/>
            <a:chExt cx="4988711" cy="2879339"/>
          </a:xfrm>
        </p:grpSpPr>
        <p:sp>
          <p:nvSpPr>
            <p:cNvPr id="33" name="Cube 32">
              <a:extLst>
                <a:ext uri="{FF2B5EF4-FFF2-40B4-BE49-F238E27FC236}">
                  <a16:creationId xmlns:a16="http://schemas.microsoft.com/office/drawing/2014/main" id="{6A49DF4C-1134-D84A-9CB5-6EE708F74CA1}"/>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F0287172-3218-064C-B279-00A3078EEB6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61BA8B45-3962-F446-8E80-05C54F82DCE5}"/>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314DE963-079F-8040-BF1E-BD648E8BE83C}"/>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Freeform 36">
              <a:extLst>
                <a:ext uri="{FF2B5EF4-FFF2-40B4-BE49-F238E27FC236}">
                  <a16:creationId xmlns:a16="http://schemas.microsoft.com/office/drawing/2014/main" id="{F2BD8EA1-7C64-7742-AD1E-CC23DE4399D6}"/>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38" name="Cube 37">
              <a:extLst>
                <a:ext uri="{FF2B5EF4-FFF2-40B4-BE49-F238E27FC236}">
                  <a16:creationId xmlns:a16="http://schemas.microsoft.com/office/drawing/2014/main" id="{4E493DCB-EDDE-F647-A8CD-E8AF823B3E30}"/>
                </a:ext>
              </a:extLst>
            </p:cNvPr>
            <p:cNvSpPr/>
            <p:nvPr/>
          </p:nvSpPr>
          <p:spPr>
            <a:xfrm>
              <a:off x="3899467"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888A9B79-461F-0844-B142-E65D610DA0DD}"/>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be 39">
              <a:extLst>
                <a:ext uri="{FF2B5EF4-FFF2-40B4-BE49-F238E27FC236}">
                  <a16:creationId xmlns:a16="http://schemas.microsoft.com/office/drawing/2014/main" id="{8C0A050D-E3F7-4A4B-928E-AADB7384B01C}"/>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BE896646-E38A-0945-B6D0-CDC5FAB20454}"/>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97D7742A-347D-E24C-B010-D7AE42B58F82}"/>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09DF815B-E88A-A148-8173-77868ED5265F}"/>
                </a:ext>
              </a:extLst>
            </p:cNvPr>
            <p:cNvSpPr/>
            <p:nvPr/>
          </p:nvSpPr>
          <p:spPr>
            <a:xfrm>
              <a:off x="6671499" y="1865625"/>
              <a:ext cx="2216679" cy="570087"/>
            </a:xfrm>
            <a:prstGeom prst="cube">
              <a:avLst>
                <a:gd name="adj" fmla="val 74208"/>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0C7F567-12B4-AE46-BF4A-C28B3DF4C22D}"/>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5" name="Straight Arrow Connector 44">
              <a:extLst>
                <a:ext uri="{FF2B5EF4-FFF2-40B4-BE49-F238E27FC236}">
                  <a16:creationId xmlns:a16="http://schemas.microsoft.com/office/drawing/2014/main" id="{F5102D9C-8F5D-9F4F-932E-BC8EBB5CDFCB}"/>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FA685B-5350-9947-8918-E1429773DA54}"/>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5043F0-D5AC-9848-A842-13D3071670BA}"/>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22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9F7BBCC-3477-C645-9D6C-7BE9C4C7894E}"/>
              </a:ext>
            </a:extLst>
          </p:cNvPr>
          <p:cNvPicPr>
            <a:picLocks noChangeAspect="1"/>
          </p:cNvPicPr>
          <p:nvPr/>
        </p:nvPicPr>
        <p:blipFill>
          <a:blip r:embed="rId2"/>
          <a:stretch>
            <a:fillRect/>
          </a:stretch>
        </p:blipFill>
        <p:spPr>
          <a:xfrm>
            <a:off x="8351684" y="2919996"/>
            <a:ext cx="3383955" cy="3411864"/>
          </a:xfrm>
          <a:prstGeom prst="rect">
            <a:avLst/>
          </a:prstGeom>
        </p:spPr>
      </p:pic>
      <p:grpSp>
        <p:nvGrpSpPr>
          <p:cNvPr id="17" name="Group 16">
            <a:extLst>
              <a:ext uri="{FF2B5EF4-FFF2-40B4-BE49-F238E27FC236}">
                <a16:creationId xmlns:a16="http://schemas.microsoft.com/office/drawing/2014/main" id="{5D6E0F2E-DA56-D046-8744-D505A09F70AB}"/>
              </a:ext>
            </a:extLst>
          </p:cNvPr>
          <p:cNvGrpSpPr/>
          <p:nvPr/>
        </p:nvGrpSpPr>
        <p:grpSpPr>
          <a:xfrm>
            <a:off x="568857" y="1161491"/>
            <a:ext cx="8207401" cy="2829791"/>
            <a:chOff x="601887" y="1490060"/>
            <a:chExt cx="10755683" cy="3708400"/>
          </a:xfrm>
        </p:grpSpPr>
        <p:pic>
          <p:nvPicPr>
            <p:cNvPr id="18" name="Picture 17">
              <a:extLst>
                <a:ext uri="{FF2B5EF4-FFF2-40B4-BE49-F238E27FC236}">
                  <a16:creationId xmlns:a16="http://schemas.microsoft.com/office/drawing/2014/main" id="{BF3FAAAA-C5B9-2A4A-AE25-347F1B17A751}"/>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19" name="TextBox 18">
              <a:extLst>
                <a:ext uri="{FF2B5EF4-FFF2-40B4-BE49-F238E27FC236}">
                  <a16:creationId xmlns:a16="http://schemas.microsoft.com/office/drawing/2014/main" id="{64124E91-AC21-4848-BC80-8BD4A7A22DFA}"/>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0" name="TextBox 19">
              <a:extLst>
                <a:ext uri="{FF2B5EF4-FFF2-40B4-BE49-F238E27FC236}">
                  <a16:creationId xmlns:a16="http://schemas.microsoft.com/office/drawing/2014/main" id="{F1D58CA4-3583-544B-A162-F2848EEC8AD7}"/>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21" name="TextBox 20">
              <a:extLst>
                <a:ext uri="{FF2B5EF4-FFF2-40B4-BE49-F238E27FC236}">
                  <a16:creationId xmlns:a16="http://schemas.microsoft.com/office/drawing/2014/main" id="{B15DCC95-DB55-E645-BFDD-A5E4583A83C9}"/>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22" name="TextBox 21">
              <a:extLst>
                <a:ext uri="{FF2B5EF4-FFF2-40B4-BE49-F238E27FC236}">
                  <a16:creationId xmlns:a16="http://schemas.microsoft.com/office/drawing/2014/main" id="{51767AE4-5C77-4E4C-B775-923A12DEE7A1}"/>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23" name="Rectangle 22">
              <a:extLst>
                <a:ext uri="{FF2B5EF4-FFF2-40B4-BE49-F238E27FC236}">
                  <a16:creationId xmlns:a16="http://schemas.microsoft.com/office/drawing/2014/main" id="{2D0978DE-B08A-C745-804B-26D3C603CCA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012AFFA2-2D78-7B47-8027-48CB60449B02}"/>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43E35B56-9032-5E4E-A204-D3ACB84506F8}"/>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8167621" cy="523220"/>
          </a:xfrm>
          <a:prstGeom prst="rect">
            <a:avLst/>
          </a:prstGeom>
          <a:noFill/>
        </p:spPr>
        <p:txBody>
          <a:bodyPr wrap="none" rtlCol="0">
            <a:spAutoFit/>
          </a:bodyPr>
          <a:lstStyle/>
          <a:p>
            <a:r>
              <a:rPr lang="en-US" sz="2800" b="1" dirty="0">
                <a:solidFill>
                  <a:schemeClr val="bg2"/>
                </a:solidFill>
              </a:rPr>
              <a:t>Mask R-CNN – RPN – Region Proposal Network</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147788"/>
            <a:ext cx="9913713" cy="1938992"/>
          </a:xfrm>
          <a:prstGeom prst="rect">
            <a:avLst/>
          </a:prstGeom>
          <a:noFill/>
        </p:spPr>
        <p:txBody>
          <a:bodyPr wrap="square" rtlCol="0">
            <a:spAutoFit/>
          </a:bodyPr>
          <a:lstStyle/>
          <a:p>
            <a:r>
              <a:rPr lang="en-US" sz="2400" b="1" dirty="0">
                <a:solidFill>
                  <a:schemeClr val="bg1"/>
                </a:solidFill>
              </a:rPr>
              <a:t>Region Proposals:</a:t>
            </a:r>
          </a:p>
          <a:p>
            <a:pPr marL="285750" indent="-285750">
              <a:buFont typeface="Arial" panose="020B0604020202020204" pitchFamily="34" charset="0"/>
              <a:buChar char="•"/>
            </a:pPr>
            <a:r>
              <a:rPr lang="en-US" sz="2400" dirty="0">
                <a:solidFill>
                  <a:schemeClr val="bg1"/>
                </a:solidFill>
              </a:rPr>
              <a:t>Faster R-CNN contribution</a:t>
            </a:r>
          </a:p>
          <a:p>
            <a:pPr marL="285750" indent="-285750">
              <a:buFont typeface="Arial" panose="020B0604020202020204" pitchFamily="34" charset="0"/>
              <a:buChar char="•"/>
            </a:pPr>
            <a:r>
              <a:rPr lang="en-US" sz="2400" dirty="0">
                <a:solidFill>
                  <a:schemeClr val="bg1"/>
                </a:solidFill>
              </a:rPr>
              <a:t>Defines possible bounding boxes</a:t>
            </a:r>
          </a:p>
          <a:p>
            <a:pPr marL="285750" indent="-285750">
              <a:buFont typeface="Arial" panose="020B0604020202020204" pitchFamily="34" charset="0"/>
              <a:buChar char="•"/>
            </a:pPr>
            <a:r>
              <a:rPr lang="en-US" sz="2400" dirty="0">
                <a:solidFill>
                  <a:schemeClr val="bg1"/>
                </a:solidFill>
              </a:rPr>
              <a:t>Regions proposed at each pyramid level </a:t>
            </a:r>
          </a:p>
          <a:p>
            <a:pPr marL="285750" indent="-285750">
              <a:buFont typeface="Arial" panose="020B0604020202020204" pitchFamily="34" charset="0"/>
              <a:buChar char="•"/>
            </a:pPr>
            <a:r>
              <a:rPr lang="en-US" sz="2400" dirty="0">
                <a:solidFill>
                  <a:schemeClr val="bg1"/>
                </a:solidFill>
              </a:rPr>
              <a:t>Various aspect ratios and sizes</a:t>
            </a:r>
          </a:p>
        </p:txBody>
      </p:sp>
      <p:sp>
        <p:nvSpPr>
          <p:cNvPr id="11" name="Rectangle 10">
            <a:extLst>
              <a:ext uri="{FF2B5EF4-FFF2-40B4-BE49-F238E27FC236}">
                <a16:creationId xmlns:a16="http://schemas.microsoft.com/office/drawing/2014/main" id="{F2EA12E0-74D5-4D4C-80A9-FBBA59FE0897}"/>
              </a:ext>
            </a:extLst>
          </p:cNvPr>
          <p:cNvSpPr/>
          <p:nvPr/>
        </p:nvSpPr>
        <p:spPr>
          <a:xfrm>
            <a:off x="8880891" y="2176601"/>
            <a:ext cx="2915176" cy="738664"/>
          </a:xfrm>
          <a:prstGeom prst="rect">
            <a:avLst/>
          </a:prstGeom>
        </p:spPr>
        <p:txBody>
          <a:bodyPr wrap="square">
            <a:spAutoFit/>
          </a:bodyPr>
          <a:lstStyle/>
          <a:p>
            <a:r>
              <a:rPr lang="en-US" sz="1400" b="1" dirty="0">
                <a:solidFill>
                  <a:schemeClr val="bg1"/>
                </a:solidFill>
              </a:rPr>
              <a:t>Fashion </a:t>
            </a:r>
            <a:r>
              <a:rPr lang="en-US" sz="1400" b="1" dirty="0" err="1">
                <a:solidFill>
                  <a:schemeClr val="bg1"/>
                </a:solidFill>
              </a:rPr>
              <a:t>DataSet</a:t>
            </a:r>
            <a:endParaRPr lang="en-US" sz="1400" b="1" dirty="0">
              <a:solidFill>
                <a:schemeClr val="bg1"/>
              </a:solidFill>
            </a:endParaRPr>
          </a:p>
          <a:p>
            <a:pPr marL="173038" indent="-173038">
              <a:buFont typeface="Arial" panose="020B0604020202020204" pitchFamily="34" charset="0"/>
              <a:buChar char="•"/>
            </a:pPr>
            <a:r>
              <a:rPr lang="en-US" sz="1400" dirty="0">
                <a:solidFill>
                  <a:schemeClr val="bg1"/>
                </a:solidFill>
              </a:rPr>
              <a:t>262k regions per image</a:t>
            </a:r>
          </a:p>
          <a:p>
            <a:pPr marL="173038" indent="-173038">
              <a:buFont typeface="Arial" panose="020B0604020202020204" pitchFamily="34" charset="0"/>
              <a:buChar char="•"/>
            </a:pPr>
            <a:r>
              <a:rPr lang="en-US" sz="1400" dirty="0">
                <a:solidFill>
                  <a:schemeClr val="bg1"/>
                </a:solidFill>
              </a:rPr>
              <a:t>5 sizes and 3 aspect ratios</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3741388" y="2893410"/>
            <a:ext cx="0" cy="12066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35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6E5FEC8-002F-2343-A656-11A415082839}"/>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235B9B80-EA8C-7340-A0F1-6D424EB55777}"/>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1EEA1C74-3BBB-794C-A6D9-3967D9C9AA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5A0B3B5F-9DE9-C44F-93A6-8EDDFA39DFBF}"/>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DE3D8FA-1472-C940-83F4-4A73B9AE8857}"/>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1E67D07-5506-5944-B9B0-A084DE9381D6}"/>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F38C8EDE-55C5-4E41-B944-7ED67AFFF240}"/>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D4EDF4AA-3DCD-7146-B3E4-309EE4519093}"/>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6D5500B-6C5F-9541-9808-DCAFEFA5AB8C}"/>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726248" cy="523220"/>
          </a:xfrm>
          <a:prstGeom prst="rect">
            <a:avLst/>
          </a:prstGeom>
          <a:noFill/>
        </p:spPr>
        <p:txBody>
          <a:bodyPr wrap="none" rtlCol="0">
            <a:spAutoFit/>
          </a:bodyPr>
          <a:lstStyle/>
          <a:p>
            <a:r>
              <a:rPr lang="en-US" sz="2800" b="1" dirty="0">
                <a:solidFill>
                  <a:schemeClr val="bg2"/>
                </a:solidFill>
              </a:rPr>
              <a:t>Mask R-CNN – Region Proposals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3004684" y="4920396"/>
            <a:ext cx="4874882" cy="400110"/>
          </a:xfrm>
          <a:prstGeom prst="rect">
            <a:avLst/>
          </a:prstGeom>
          <a:noFill/>
        </p:spPr>
        <p:txBody>
          <a:bodyPr wrap="square" rtlCol="0">
            <a:spAutoFit/>
          </a:bodyPr>
          <a:lstStyle/>
          <a:p>
            <a:r>
              <a:rPr lang="en-US" sz="2000" dirty="0">
                <a:solidFill>
                  <a:schemeClr val="bg1"/>
                </a:solidFill>
              </a:rPr>
              <a:t>Each proposed region is scored</a:t>
            </a:r>
          </a:p>
        </p:txBody>
      </p:sp>
      <p:pic>
        <p:nvPicPr>
          <p:cNvPr id="7" name="Picture 6">
            <a:extLst>
              <a:ext uri="{FF2B5EF4-FFF2-40B4-BE49-F238E27FC236}">
                <a16:creationId xmlns:a16="http://schemas.microsoft.com/office/drawing/2014/main" id="{A38C3E1B-27DB-5E4B-934C-2EF5042E341F}"/>
              </a:ext>
            </a:extLst>
          </p:cNvPr>
          <p:cNvPicPr>
            <a:picLocks noChangeAspect="1"/>
          </p:cNvPicPr>
          <p:nvPr/>
        </p:nvPicPr>
        <p:blipFill>
          <a:blip r:embed="rId3"/>
          <a:stretch>
            <a:fillRect/>
          </a:stretch>
        </p:blipFill>
        <p:spPr>
          <a:xfrm>
            <a:off x="9265228" y="1365744"/>
            <a:ext cx="2036245" cy="2313646"/>
          </a:xfrm>
          <a:prstGeom prst="rect">
            <a:avLst/>
          </a:prstGeom>
        </p:spPr>
      </p:pic>
      <p:pic>
        <p:nvPicPr>
          <p:cNvPr id="9" name="Picture 8">
            <a:extLst>
              <a:ext uri="{FF2B5EF4-FFF2-40B4-BE49-F238E27FC236}">
                <a16:creationId xmlns:a16="http://schemas.microsoft.com/office/drawing/2014/main" id="{EC18710D-84C6-E64B-A082-7ED7662D6031}"/>
              </a:ext>
            </a:extLst>
          </p:cNvPr>
          <p:cNvPicPr>
            <a:picLocks noChangeAspect="1"/>
          </p:cNvPicPr>
          <p:nvPr/>
        </p:nvPicPr>
        <p:blipFill>
          <a:blip r:embed="rId4"/>
          <a:stretch>
            <a:fillRect/>
          </a:stretch>
        </p:blipFill>
        <p:spPr>
          <a:xfrm>
            <a:off x="9265228" y="4109220"/>
            <a:ext cx="2037366" cy="2314920"/>
          </a:xfrm>
          <a:prstGeom prst="rect">
            <a:avLst/>
          </a:prstGeom>
        </p:spPr>
      </p:pic>
      <p:sp>
        <p:nvSpPr>
          <p:cNvPr id="10" name="TextBox 9">
            <a:extLst>
              <a:ext uri="{FF2B5EF4-FFF2-40B4-BE49-F238E27FC236}">
                <a16:creationId xmlns:a16="http://schemas.microsoft.com/office/drawing/2014/main" id="{8B01AF2D-BC59-914E-8122-9799012173ED}"/>
              </a:ext>
            </a:extLst>
          </p:cNvPr>
          <p:cNvSpPr txBox="1"/>
          <p:nvPr/>
        </p:nvSpPr>
        <p:spPr>
          <a:xfrm>
            <a:off x="9192077" y="1022886"/>
            <a:ext cx="1800493" cy="369332"/>
          </a:xfrm>
          <a:prstGeom prst="rect">
            <a:avLst/>
          </a:prstGeom>
          <a:noFill/>
        </p:spPr>
        <p:txBody>
          <a:bodyPr wrap="none" rtlCol="0">
            <a:spAutoFit/>
          </a:bodyPr>
          <a:lstStyle/>
          <a:p>
            <a:r>
              <a:rPr lang="en-US" dirty="0">
                <a:solidFill>
                  <a:schemeClr val="bg1"/>
                </a:solidFill>
              </a:rPr>
              <a:t>Positive Scores</a:t>
            </a:r>
          </a:p>
        </p:txBody>
      </p:sp>
      <p:sp>
        <p:nvSpPr>
          <p:cNvPr id="15" name="TextBox 14">
            <a:extLst>
              <a:ext uri="{FF2B5EF4-FFF2-40B4-BE49-F238E27FC236}">
                <a16:creationId xmlns:a16="http://schemas.microsoft.com/office/drawing/2014/main" id="{8366CB2D-9E7A-C045-BD4A-9439C7A7741A}"/>
              </a:ext>
            </a:extLst>
          </p:cNvPr>
          <p:cNvSpPr txBox="1"/>
          <p:nvPr/>
        </p:nvSpPr>
        <p:spPr>
          <a:xfrm>
            <a:off x="9192076" y="3797900"/>
            <a:ext cx="2012089" cy="369332"/>
          </a:xfrm>
          <a:prstGeom prst="rect">
            <a:avLst/>
          </a:prstGeom>
          <a:noFill/>
        </p:spPr>
        <p:txBody>
          <a:bodyPr wrap="none" rtlCol="0">
            <a:spAutoFit/>
          </a:bodyPr>
          <a:lstStyle/>
          <a:p>
            <a:r>
              <a:rPr lang="en-US" dirty="0">
                <a:solidFill>
                  <a:schemeClr val="bg1"/>
                </a:solidFill>
              </a:rPr>
              <a:t>Negative Scores</a:t>
            </a:r>
          </a:p>
        </p:txBody>
      </p:sp>
      <p:sp>
        <p:nvSpPr>
          <p:cNvPr id="13" name="TextBox 12">
            <a:extLst>
              <a:ext uri="{FF2B5EF4-FFF2-40B4-BE49-F238E27FC236}">
                <a16:creationId xmlns:a16="http://schemas.microsoft.com/office/drawing/2014/main" id="{5C9FA950-5213-9645-84BF-55BC23173600}"/>
              </a:ext>
            </a:extLst>
          </p:cNvPr>
          <p:cNvSpPr txBox="1"/>
          <p:nvPr/>
        </p:nvSpPr>
        <p:spPr>
          <a:xfrm>
            <a:off x="6976893" y="4097244"/>
            <a:ext cx="2027188" cy="646331"/>
          </a:xfrm>
          <a:prstGeom prst="rect">
            <a:avLst/>
          </a:prstGeom>
          <a:noFill/>
        </p:spPr>
        <p:txBody>
          <a:bodyPr wrap="square" rtlCol="0">
            <a:spAutoFit/>
          </a:bodyPr>
          <a:lstStyle/>
          <a:p>
            <a:r>
              <a:rPr lang="en-US" i="1" dirty="0">
                <a:solidFill>
                  <a:schemeClr val="bg1"/>
                </a:solidFill>
              </a:rPr>
              <a:t>Here, we see 52 positive regions.</a:t>
            </a:r>
          </a:p>
        </p:txBody>
      </p:sp>
      <p:cxnSp>
        <p:nvCxnSpPr>
          <p:cNvPr id="17" name="Straight Arrow Connector 16">
            <a:extLst>
              <a:ext uri="{FF2B5EF4-FFF2-40B4-BE49-F238E27FC236}">
                <a16:creationId xmlns:a16="http://schemas.microsoft.com/office/drawing/2014/main" id="{6761C616-9840-D744-8F64-23D62A00EFEB}"/>
              </a:ext>
            </a:extLst>
          </p:cNvPr>
          <p:cNvCxnSpPr>
            <a:cxnSpLocks/>
          </p:cNvCxnSpPr>
          <p:nvPr/>
        </p:nvCxnSpPr>
        <p:spPr>
          <a:xfrm flipV="1">
            <a:off x="8841818" y="3595786"/>
            <a:ext cx="316669" cy="46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5448595" y="328660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245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
  <TotalTime>7980</TotalTime>
  <Words>1758</Words>
  <Application>Microsoft Macintosh PowerPoint</Application>
  <PresentationFormat>Widescreen</PresentationFormat>
  <Paragraphs>358</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 Unicode MS</vt:lpstr>
      <vt:lpstr>Arial</vt:lpstr>
      <vt:lpstr>Century Gothic</vt:lpstr>
      <vt:lpstr>DejaVu Sans</vt:lpstr>
      <vt:lpstr>NimbusRomNo9L</vt:lpstr>
      <vt:lpstr>Symbol</vt:lpstr>
      <vt:lpstr>Mesh</vt:lpstr>
      <vt:lpstr>Fashion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recommender</dc:title>
  <dc:creator>mcdomx McDonald</dc:creator>
  <cp:lastModifiedBy>mcdomx McDonald</cp:lastModifiedBy>
  <cp:revision>109</cp:revision>
  <dcterms:created xsi:type="dcterms:W3CDTF">2019-11-16T12:40:54Z</dcterms:created>
  <dcterms:modified xsi:type="dcterms:W3CDTF">2019-12-17T15:44:40Z</dcterms:modified>
</cp:coreProperties>
</file>